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4.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1" d="100"/>
          <a:sy n="101" d="100"/>
        </p:scale>
        <p:origin x="-49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BC9478-01CB-4F42-9848-FB26A8A9C0F0}" type="datetimeFigureOut">
              <a:rPr lang="en-US" smtClean="0"/>
              <a:t>18/01/17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BD26F7-CBF9-DE42-9752-79BA5ECB4516}" type="slidenum">
              <a:rPr lang="en-US" smtClean="0"/>
              <a:t>‹#›</a:t>
            </a:fld>
            <a:endParaRPr lang="en-US"/>
          </a:p>
        </p:txBody>
      </p:sp>
    </p:spTree>
    <p:extLst>
      <p:ext uri="{BB962C8B-B14F-4D97-AF65-F5344CB8AC3E}">
        <p14:creationId xmlns:p14="http://schemas.microsoft.com/office/powerpoint/2010/main" val="27366295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2B55C-2B68-F04E-97E0-8E63B03C68DE}" type="slidenum">
              <a:rPr lang="en-US" smtClean="0"/>
              <a:t>5</a:t>
            </a:fld>
            <a:endParaRPr lang="en-US"/>
          </a:p>
        </p:txBody>
      </p:sp>
    </p:spTree>
    <p:extLst>
      <p:ext uri="{BB962C8B-B14F-4D97-AF65-F5344CB8AC3E}">
        <p14:creationId xmlns:p14="http://schemas.microsoft.com/office/powerpoint/2010/main" val="4274346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2B55C-2B68-F04E-97E0-8E63B03C68DE}" type="slidenum">
              <a:rPr lang="en-US" smtClean="0"/>
              <a:t>6</a:t>
            </a:fld>
            <a:endParaRPr lang="en-US"/>
          </a:p>
        </p:txBody>
      </p:sp>
    </p:spTree>
    <p:extLst>
      <p:ext uri="{BB962C8B-B14F-4D97-AF65-F5344CB8AC3E}">
        <p14:creationId xmlns:p14="http://schemas.microsoft.com/office/powerpoint/2010/main" val="118050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a:t>
            </a:r>
            <a:r>
              <a:rPr lang="en-US" baseline="0" dirty="0" smtClean="0"/>
              <a:t> not solely image here. The text anchors the meaning of the image.</a:t>
            </a:r>
            <a:endParaRPr lang="en-US" dirty="0"/>
          </a:p>
        </p:txBody>
      </p:sp>
      <p:sp>
        <p:nvSpPr>
          <p:cNvPr id="4" name="Slide Number Placeholder 3"/>
          <p:cNvSpPr>
            <a:spLocks noGrp="1"/>
          </p:cNvSpPr>
          <p:nvPr>
            <p:ph type="sldNum" sz="quarter" idx="10"/>
          </p:nvPr>
        </p:nvSpPr>
        <p:spPr/>
        <p:txBody>
          <a:bodyPr/>
          <a:lstStyle/>
          <a:p>
            <a:fld id="{03B2B55C-2B68-F04E-97E0-8E63B03C68DE}" type="slidenum">
              <a:rPr lang="en-US" smtClean="0"/>
              <a:t>7</a:t>
            </a:fld>
            <a:endParaRPr lang="en-US"/>
          </a:p>
        </p:txBody>
      </p:sp>
    </p:spTree>
    <p:extLst>
      <p:ext uri="{BB962C8B-B14F-4D97-AF65-F5344CB8AC3E}">
        <p14:creationId xmlns:p14="http://schemas.microsoft.com/office/powerpoint/2010/main" val="4283532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E9197347-B4D7-0740-9FA5-45E623E5A316}" type="slidenum">
              <a:rPr lang="en-GB" sz="1200"/>
              <a:pPr eaLnBrk="1" hangingPunct="1"/>
              <a:t>9</a:t>
            </a:fld>
            <a:endParaRPr lang="en-GB" sz="1200"/>
          </a:p>
        </p:txBody>
      </p:sp>
      <p:sp>
        <p:nvSpPr>
          <p:cNvPr id="54275" name="Rectangle 2"/>
          <p:cNvSpPr>
            <a:spLocks noGrp="1" noRot="1" noChangeAspect="1" noChangeArrowheads="1" noTextEdit="1"/>
          </p:cNvSpPr>
          <p:nvPr>
            <p:ph type="sldImg"/>
          </p:nvPr>
        </p:nvSpPr>
        <p:spPr>
          <a:xfrm>
            <a:off x="1143000" y="685800"/>
            <a:ext cx="4573588"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a:t>
            </a:r>
            <a:r>
              <a:rPr lang="ja-JP" altLang="en-GB"/>
              <a:t>’</a:t>
            </a:r>
            <a:r>
              <a:rPr lang="en-GB"/>
              <a:t>m also interested in materiality more broadly – in particular the role of objects in identity construction and extension of selfhood at work. Desk project and now accountants project.</a:t>
            </a:r>
          </a:p>
          <a:p>
            <a:pPr eaLnBrk="1" hangingPunct="1"/>
            <a:endParaRPr lang="en-GB"/>
          </a:p>
          <a:p>
            <a:pPr eaLnBrk="1" hangingPunct="1"/>
            <a:r>
              <a:rPr lang="en-GB"/>
              <a:t>Mention the conflation issue again here – what are the similarities and differences between space, materiality, object? Where does the human body fit into this for example?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26CF4AA1-6F7B-E049-AC5C-AF4747132967}" type="slidenum">
              <a:rPr lang="en-GB" sz="1200"/>
              <a:pPr eaLnBrk="1" hangingPunct="1"/>
              <a:t>14</a:t>
            </a:fld>
            <a:endParaRPr lang="en-GB" sz="1200"/>
          </a:p>
        </p:txBody>
      </p:sp>
      <p:sp>
        <p:nvSpPr>
          <p:cNvPr id="63491" name="Rectangle 2"/>
          <p:cNvSpPr>
            <a:spLocks noGrp="1" noRot="1" noChangeAspect="1" noChangeArrowheads="1" noTextEdit="1"/>
          </p:cNvSpPr>
          <p:nvPr>
            <p:ph type="sldImg"/>
          </p:nvPr>
        </p:nvSpPr>
        <p:spPr>
          <a:xfrm>
            <a:off x="1143000" y="685800"/>
            <a:ext cx="4573588" cy="34290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More than this almost functional role of objects - although fascinating and well explicated in literature on material culture - dress, adornment, possessions etc. Also about the role of the material world in constructing us and shaping our identities as we move through different spaces and orient ourselves to different objects…</a:t>
            </a:r>
          </a:p>
          <a:p>
            <a:pPr eaLnBrk="1" hangingPunct="1"/>
            <a:r>
              <a:rPr lang="en-GB"/>
              <a:t>Link to Alison</a:t>
            </a:r>
            <a:r>
              <a:rPr lang="ja-JP" altLang="en-GB"/>
              <a:t>’</a:t>
            </a:r>
            <a:r>
              <a:rPr lang="en-GB"/>
              <a:t>s comment on Monika and jerzy</a:t>
            </a:r>
            <a:r>
              <a:rPr lang="ja-JP" altLang="en-GB"/>
              <a:t>’</a:t>
            </a:r>
            <a:r>
              <a:rPr lang="en-GB"/>
              <a:t>s paper yesterday about space defining 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E0061670-C790-014D-B925-28615DC6F89C}" type="slidenum">
              <a:rPr lang="en-GB" sz="1200"/>
              <a:pPr eaLnBrk="1" hangingPunct="1"/>
              <a:t>17</a:t>
            </a:fld>
            <a:endParaRPr lang="en-GB" sz="1200"/>
          </a:p>
        </p:txBody>
      </p:sp>
      <p:sp>
        <p:nvSpPr>
          <p:cNvPr id="65539" name="Rectangle 2"/>
          <p:cNvSpPr>
            <a:spLocks noGrp="1" noRot="1" noChangeAspect="1" noChangeArrowheads="1" noTextEdit="1"/>
          </p:cNvSpPr>
          <p:nvPr>
            <p:ph type="sldImg"/>
          </p:nvPr>
        </p:nvSpPr>
        <p:spPr>
          <a:xfrm>
            <a:off x="1143000" y="685800"/>
            <a:ext cx="4573588"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Radical essentialism - postmodernity has ignored the object concrete materiality (also argument made by Karen and Gibson)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BD26F7-CBF9-DE42-9752-79BA5ECB4516}" type="slidenum">
              <a:rPr lang="en-US" smtClean="0"/>
              <a:t>20</a:t>
            </a:fld>
            <a:endParaRPr lang="en-US"/>
          </a:p>
        </p:txBody>
      </p:sp>
    </p:spTree>
    <p:extLst>
      <p:ext uri="{BB962C8B-B14F-4D97-AF65-F5344CB8AC3E}">
        <p14:creationId xmlns:p14="http://schemas.microsoft.com/office/powerpoint/2010/main" val="2102532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GB"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E6531632-6C56-844E-BD51-2CC9CAA0C712}" type="datetimeFigureOut">
              <a:rPr lang="en-US" smtClean="0"/>
              <a:t>18/01/17</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973E14E1-C59D-934E-BA10-A4F5E0305EE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E6531632-6C56-844E-BD51-2CC9CAA0C712}" type="datetimeFigureOut">
              <a:rPr lang="en-US" smtClean="0"/>
              <a:t>18/01/17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3E14E1-C59D-934E-BA10-A4F5E0305EE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E6531632-6C56-844E-BD51-2CC9CAA0C712}" type="datetimeFigureOut">
              <a:rPr lang="en-US" smtClean="0"/>
              <a:t>18/01/17</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973E14E1-C59D-934E-BA10-A4F5E0305EE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GB" smtClean="0"/>
              <a:t>Click to edit Master title style</a:t>
            </a:r>
            <a:endParaRPr kumimoji="0" lang="en-US"/>
          </a:p>
        </p:txBody>
      </p:sp>
      <p:sp>
        <p:nvSpPr>
          <p:cNvPr id="4" name="Date Placeholder 3"/>
          <p:cNvSpPr>
            <a:spLocks noGrp="1"/>
          </p:cNvSpPr>
          <p:nvPr>
            <p:ph type="dt" sz="half" idx="10"/>
          </p:nvPr>
        </p:nvSpPr>
        <p:spPr/>
        <p:txBody>
          <a:bodyPr/>
          <a:lstStyle/>
          <a:p>
            <a:fld id="{E6531632-6C56-844E-BD51-2CC9CAA0C712}" type="datetimeFigureOut">
              <a:rPr lang="en-US" smtClean="0"/>
              <a:t>18/01/17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73E14E1-C59D-934E-BA10-A4F5E0305EEC}"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GB"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GB" smtClean="0"/>
              <a:t>Click to edit Master title style</a:t>
            </a:r>
            <a:endParaRPr kumimoji="0" lang="en-US"/>
          </a:p>
        </p:txBody>
      </p:sp>
      <p:sp>
        <p:nvSpPr>
          <p:cNvPr id="12" name="Date Placeholder 11"/>
          <p:cNvSpPr>
            <a:spLocks noGrp="1"/>
          </p:cNvSpPr>
          <p:nvPr>
            <p:ph type="dt" sz="half" idx="10"/>
          </p:nvPr>
        </p:nvSpPr>
        <p:spPr/>
        <p:txBody>
          <a:bodyPr/>
          <a:lstStyle/>
          <a:p>
            <a:fld id="{E6531632-6C56-844E-BD51-2CC9CAA0C712}" type="datetimeFigureOut">
              <a:rPr lang="en-US" smtClean="0"/>
              <a:t>18/01/17</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973E14E1-C59D-934E-BA10-A4F5E0305EEC}"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8" name="Date Placeholder 7"/>
          <p:cNvSpPr>
            <a:spLocks noGrp="1"/>
          </p:cNvSpPr>
          <p:nvPr>
            <p:ph type="dt" sz="half" idx="15"/>
          </p:nvPr>
        </p:nvSpPr>
        <p:spPr/>
        <p:txBody>
          <a:bodyPr rtlCol="0"/>
          <a:lstStyle/>
          <a:p>
            <a:fld id="{E6531632-6C56-844E-BD51-2CC9CAA0C712}" type="datetimeFigureOut">
              <a:rPr lang="en-US" smtClean="0"/>
              <a:t>18/01/17</a:t>
            </a:fld>
            <a:endParaRPr lang="en-US"/>
          </a:p>
        </p:txBody>
      </p:sp>
      <p:sp>
        <p:nvSpPr>
          <p:cNvPr id="10" name="Slide Number Placeholder 9"/>
          <p:cNvSpPr>
            <a:spLocks noGrp="1"/>
          </p:cNvSpPr>
          <p:nvPr>
            <p:ph type="sldNum" sz="quarter" idx="16"/>
          </p:nvPr>
        </p:nvSpPr>
        <p:spPr/>
        <p:txBody>
          <a:bodyPr rtlCol="0"/>
          <a:lstStyle/>
          <a:p>
            <a:fld id="{973E14E1-C59D-934E-BA10-A4F5E0305EEC}"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GB"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10" name="Date Placeholder 9"/>
          <p:cNvSpPr>
            <a:spLocks noGrp="1"/>
          </p:cNvSpPr>
          <p:nvPr>
            <p:ph type="dt" sz="half" idx="15"/>
          </p:nvPr>
        </p:nvSpPr>
        <p:spPr/>
        <p:txBody>
          <a:bodyPr rtlCol="0"/>
          <a:lstStyle/>
          <a:p>
            <a:fld id="{E6531632-6C56-844E-BD51-2CC9CAA0C712}" type="datetimeFigureOut">
              <a:rPr lang="en-US" smtClean="0"/>
              <a:t>18/01/17</a:t>
            </a:fld>
            <a:endParaRPr lang="en-US"/>
          </a:p>
        </p:txBody>
      </p:sp>
      <p:sp>
        <p:nvSpPr>
          <p:cNvPr id="12" name="Slide Number Placeholder 11"/>
          <p:cNvSpPr>
            <a:spLocks noGrp="1"/>
          </p:cNvSpPr>
          <p:nvPr>
            <p:ph type="sldNum" sz="quarter" idx="16"/>
          </p:nvPr>
        </p:nvSpPr>
        <p:spPr/>
        <p:txBody>
          <a:bodyPr rtlCol="0"/>
          <a:lstStyle/>
          <a:p>
            <a:fld id="{973E14E1-C59D-934E-BA10-A4F5E0305EEC}"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GB"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GB"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3" name="Date Placeholder 2"/>
          <p:cNvSpPr>
            <a:spLocks noGrp="1"/>
          </p:cNvSpPr>
          <p:nvPr>
            <p:ph type="dt" sz="half" idx="10"/>
          </p:nvPr>
        </p:nvSpPr>
        <p:spPr/>
        <p:txBody>
          <a:bodyPr/>
          <a:lstStyle/>
          <a:p>
            <a:fld id="{E6531632-6C56-844E-BD51-2CC9CAA0C712}" type="datetimeFigureOut">
              <a:rPr lang="en-US" smtClean="0"/>
              <a:t>18/01/17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973E14E1-C59D-934E-BA10-A4F5E0305EE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531632-6C56-844E-BD51-2CC9CAA0C712}" type="datetimeFigureOut">
              <a:rPr lang="en-US" smtClean="0"/>
              <a:t>18/01/17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973E14E1-C59D-934E-BA10-A4F5E0305EE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GB" smtClean="0"/>
              <a:t>Click to edit Master title style</a:t>
            </a:r>
            <a:endParaRPr kumimoji="0" lang="en-US"/>
          </a:p>
        </p:txBody>
      </p:sp>
      <p:sp>
        <p:nvSpPr>
          <p:cNvPr id="5" name="Date Placeholder 4"/>
          <p:cNvSpPr>
            <a:spLocks noGrp="1"/>
          </p:cNvSpPr>
          <p:nvPr>
            <p:ph type="dt" sz="half" idx="10"/>
          </p:nvPr>
        </p:nvSpPr>
        <p:spPr/>
        <p:txBody>
          <a:bodyPr/>
          <a:lstStyle/>
          <a:p>
            <a:fld id="{E6531632-6C56-844E-BD51-2CC9CAA0C712}" type="datetimeFigureOut">
              <a:rPr lang="en-US" smtClean="0"/>
              <a:t>18/01/17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973E14E1-C59D-934E-BA10-A4F5E0305EEC}" type="slidenum">
              <a:rPr lang="en-US" smtClean="0"/>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GB"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GB"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GB"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E6531632-6C56-844E-BD51-2CC9CAA0C712}" type="datetimeFigureOut">
              <a:rPr lang="en-US" smtClean="0"/>
              <a:t>18/01/17</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973E14E1-C59D-934E-BA10-A4F5E0305EEC}"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GB" smtClean="0"/>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GB"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GB" smtClean="0"/>
              <a:t>Click to edit Master text styles</a:t>
            </a:r>
          </a:p>
          <a:p>
            <a:pPr lvl="1" eaLnBrk="1" latinLnBrk="0" hangingPunct="1"/>
            <a:r>
              <a:rPr kumimoji="0" lang="en-GB" smtClean="0"/>
              <a:t>Second level</a:t>
            </a:r>
          </a:p>
          <a:p>
            <a:pPr lvl="2" eaLnBrk="1" latinLnBrk="0" hangingPunct="1"/>
            <a:r>
              <a:rPr kumimoji="0" lang="en-GB" smtClean="0"/>
              <a:t>Third level</a:t>
            </a:r>
          </a:p>
          <a:p>
            <a:pPr lvl="3" eaLnBrk="1" latinLnBrk="0" hangingPunct="1"/>
            <a:r>
              <a:rPr kumimoji="0" lang="en-GB" smtClean="0"/>
              <a:t>Fourth level</a:t>
            </a:r>
          </a:p>
          <a:p>
            <a:pPr lvl="4" eaLnBrk="1" latinLnBrk="0" hangingPunct="1"/>
            <a:r>
              <a:rPr kumimoji="0" lang="en-GB"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E6531632-6C56-844E-BD51-2CC9CAA0C712}" type="datetimeFigureOut">
              <a:rPr lang="en-US" smtClean="0"/>
              <a:t>18/01/17</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973E14E1-C59D-934E-BA10-A4F5E0305EE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7815" y="4038600"/>
            <a:ext cx="8735492" cy="1828800"/>
          </a:xfrm>
        </p:spPr>
        <p:txBody>
          <a:bodyPr>
            <a:normAutofit/>
          </a:bodyPr>
          <a:lstStyle/>
          <a:p>
            <a:pPr algn="r"/>
            <a:r>
              <a:rPr lang="en-US" sz="3200" dirty="0" smtClean="0">
                <a:latin typeface="+mn-lt"/>
              </a:rPr>
              <a:t/>
            </a:r>
            <a:br>
              <a:rPr lang="en-US" sz="3200" dirty="0" smtClean="0">
                <a:latin typeface="+mn-lt"/>
              </a:rPr>
            </a:br>
            <a:r>
              <a:rPr lang="en-US" sz="3200" dirty="0" smtClean="0">
                <a:latin typeface="+mn-lt"/>
              </a:rPr>
              <a:t>REFLEXIVE PHOTOGRAPHY AND VISUAL METHODS </a:t>
            </a:r>
            <a:endParaRPr lang="en-US" sz="3200" dirty="0">
              <a:latin typeface="+mn-lt"/>
            </a:endParaRPr>
          </a:p>
        </p:txBody>
      </p:sp>
      <p:sp>
        <p:nvSpPr>
          <p:cNvPr id="3" name="Subtitle 2"/>
          <p:cNvSpPr>
            <a:spLocks noGrp="1"/>
          </p:cNvSpPr>
          <p:nvPr>
            <p:ph type="subTitle" idx="1"/>
          </p:nvPr>
        </p:nvSpPr>
        <p:spPr>
          <a:xfrm>
            <a:off x="2362200" y="6050037"/>
            <a:ext cx="6477000" cy="685800"/>
          </a:xfrm>
        </p:spPr>
        <p:txBody>
          <a:bodyPr/>
          <a:lstStyle/>
          <a:p>
            <a:pPr algn="r"/>
            <a:r>
              <a:rPr lang="en-US" dirty="0" smtClean="0">
                <a:solidFill>
                  <a:srgbClr val="00005E"/>
                </a:solidFill>
              </a:rPr>
              <a:t>Prof. Samantha Warren</a:t>
            </a:r>
            <a:endParaRPr lang="en-US" dirty="0">
              <a:solidFill>
                <a:srgbClr val="00005E"/>
              </a:solidFill>
            </a:endParaRPr>
          </a:p>
        </p:txBody>
      </p:sp>
      <p:pic>
        <p:nvPicPr>
          <p:cNvPr id="7" name="Picture 6" descr="Me ball St pau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240" y="423309"/>
            <a:ext cx="4520338" cy="4520338"/>
          </a:xfrm>
          <a:prstGeom prst="rect">
            <a:avLst/>
          </a:prstGeom>
        </p:spPr>
      </p:pic>
      <p:pic>
        <p:nvPicPr>
          <p:cNvPr id="5" name="Picture 4" descr="cardiff 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74" y="423309"/>
            <a:ext cx="1663278" cy="1685501"/>
          </a:xfrm>
          <a:prstGeom prst="rect">
            <a:avLst/>
          </a:prstGeom>
        </p:spPr>
      </p:pic>
    </p:spTree>
    <p:extLst>
      <p:ext uri="{BB962C8B-B14F-4D97-AF65-F5344CB8AC3E}">
        <p14:creationId xmlns:p14="http://schemas.microsoft.com/office/powerpoint/2010/main" val="30977027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ctrTitle"/>
          </p:nvPr>
        </p:nvSpPr>
        <p:spPr>
          <a:xfrm>
            <a:off x="685800" y="4824216"/>
            <a:ext cx="7772400" cy="1470025"/>
          </a:xfrm>
        </p:spPr>
        <p:txBody>
          <a:bodyPr>
            <a:noAutofit/>
          </a:bodyPr>
          <a:lstStyle/>
          <a:p>
            <a:pPr eaLnBrk="1" hangingPunct="1">
              <a:defRPr/>
            </a:pPr>
            <a:r>
              <a:rPr lang="en-GB" sz="3600" cap="none" dirty="0" smtClean="0">
                <a:latin typeface="Lucida Bright" charset="0"/>
              </a:rPr>
              <a:t>…knowingly or unknowingly, intentionally or unintentionally, we regard our possessions as parts of ourselves.</a:t>
            </a:r>
            <a:br>
              <a:rPr lang="en-GB" sz="3600" cap="none" dirty="0" smtClean="0">
                <a:latin typeface="Lucida Bright" charset="0"/>
              </a:rPr>
            </a:br>
            <a:r>
              <a:rPr lang="en-GB" sz="3600" cap="none" dirty="0" smtClean="0">
                <a:latin typeface="Lucida Bright" charset="0"/>
              </a:rPr>
              <a:t/>
            </a:r>
            <a:br>
              <a:rPr lang="en-GB" sz="3600" cap="none" dirty="0" smtClean="0">
                <a:latin typeface="Lucida Bright" charset="0"/>
              </a:rPr>
            </a:br>
            <a:r>
              <a:rPr lang="en-GB" sz="3600" cap="none" dirty="0" smtClean="0">
                <a:latin typeface="Lucida Bright" charset="0"/>
                <a:ea typeface="+mj-ea"/>
              </a:rPr>
              <a:t/>
            </a:r>
            <a:br>
              <a:rPr lang="en-GB" sz="3600" cap="none" dirty="0" smtClean="0">
                <a:latin typeface="Lucida Bright" charset="0"/>
                <a:ea typeface="+mj-ea"/>
              </a:rPr>
            </a:br>
            <a:r>
              <a:rPr lang="en-GB" sz="8000" cap="none" dirty="0" smtClean="0">
                <a:ea typeface="+mj-ea"/>
              </a:rPr>
              <a:t> </a:t>
            </a:r>
            <a:endParaRPr lang="en-GB" sz="8000" cap="none" dirty="0">
              <a:ea typeface="+mj-ea"/>
            </a:endParaRPr>
          </a:p>
        </p:txBody>
      </p:sp>
      <p:sp>
        <p:nvSpPr>
          <p:cNvPr id="3" name="TextBox 2"/>
          <p:cNvSpPr txBox="1"/>
          <p:nvPr/>
        </p:nvSpPr>
        <p:spPr>
          <a:xfrm>
            <a:off x="6023759" y="6160432"/>
            <a:ext cx="2590673" cy="461665"/>
          </a:xfrm>
          <a:prstGeom prst="rect">
            <a:avLst/>
          </a:prstGeom>
          <a:noFill/>
        </p:spPr>
        <p:txBody>
          <a:bodyPr wrap="none" rtlCol="0">
            <a:spAutoFit/>
          </a:bodyPr>
          <a:lstStyle/>
          <a:p>
            <a:pPr algn="r"/>
            <a:r>
              <a:rPr lang="en-GB" sz="2400" dirty="0">
                <a:solidFill>
                  <a:srgbClr val="000000"/>
                </a:solidFill>
                <a:latin typeface="Lucida Bright" charset="0"/>
              </a:rPr>
              <a:t>Belk </a:t>
            </a:r>
            <a:r>
              <a:rPr lang="en-GB" sz="2400" dirty="0" smtClean="0">
                <a:solidFill>
                  <a:srgbClr val="000000"/>
                </a:solidFill>
                <a:latin typeface="Lucida Bright" charset="0"/>
              </a:rPr>
              <a:t>(1988</a:t>
            </a:r>
            <a:r>
              <a:rPr lang="en-GB" sz="2400" dirty="0">
                <a:solidFill>
                  <a:srgbClr val="000000"/>
                </a:solidFill>
                <a:latin typeface="Lucida Bright" charset="0"/>
              </a:rPr>
              <a:t>: </a:t>
            </a:r>
            <a:r>
              <a:rPr lang="en-GB" sz="2400" dirty="0" smtClean="0">
                <a:solidFill>
                  <a:srgbClr val="000000"/>
                </a:solidFill>
                <a:latin typeface="Lucida Bright" charset="0"/>
              </a:rPr>
              <a:t>139)</a:t>
            </a:r>
            <a:endParaRPr lang="en-US" sz="2400" dirty="0">
              <a:solidFill>
                <a:srgbClr val="000000"/>
              </a:solidFill>
            </a:endParaRPr>
          </a:p>
        </p:txBody>
      </p:sp>
    </p:spTree>
    <p:extLst>
      <p:ext uri="{BB962C8B-B14F-4D97-AF65-F5344CB8AC3E}">
        <p14:creationId xmlns:p14="http://schemas.microsoft.com/office/powerpoint/2010/main" val="9454452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descr="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7383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ctrTitle"/>
          </p:nvPr>
        </p:nvSpPr>
        <p:spPr>
          <a:xfrm>
            <a:off x="685800" y="4825115"/>
            <a:ext cx="7772400" cy="1470025"/>
          </a:xfrm>
        </p:spPr>
        <p:txBody>
          <a:bodyPr>
            <a:noAutofit/>
          </a:bodyPr>
          <a:lstStyle/>
          <a:p>
            <a:pPr eaLnBrk="1" hangingPunct="1">
              <a:lnSpc>
                <a:spcPct val="110000"/>
              </a:lnSpc>
            </a:pPr>
            <a:r>
              <a:rPr lang="en-GB" sz="2800" cap="none" dirty="0" smtClean="0">
                <a:latin typeface="Lucida Bright" charset="0"/>
                <a:cs typeface="Arial" charset="0"/>
              </a:rPr>
              <a:t>…employees must decide which aspects of the self belong to the domain of work and which belong elsewhere. in these </a:t>
            </a:r>
            <a:r>
              <a:rPr lang="en-GB" sz="2800" cap="none" dirty="0" err="1" smtClean="0">
                <a:latin typeface="Lucida Bright" charset="0"/>
                <a:cs typeface="Arial" charset="0"/>
              </a:rPr>
              <a:t>ongoing</a:t>
            </a:r>
            <a:r>
              <a:rPr lang="en-GB" sz="2800" cap="none" dirty="0" smtClean="0">
                <a:latin typeface="Lucida Bright" charset="0"/>
                <a:cs typeface="Arial" charset="0"/>
              </a:rPr>
              <a:t> negotiations self may be extended, but it may also be retracted and hidden. furthermore, although possessions can serve to stabilize the self, they also facilitate shifting among various self-aspects in response to workplace events.</a:t>
            </a:r>
            <a:br>
              <a:rPr lang="en-GB" sz="2800" cap="none" dirty="0" smtClean="0">
                <a:latin typeface="Lucida Bright" charset="0"/>
                <a:cs typeface="Arial" charset="0"/>
              </a:rPr>
            </a:br>
            <a:r>
              <a:rPr lang="en-GB" sz="2800" cap="none" dirty="0" smtClean="0">
                <a:latin typeface="Lucida Bright" charset="0"/>
                <a:cs typeface="Arial" charset="0"/>
              </a:rPr>
              <a:t/>
            </a:r>
            <a:br>
              <a:rPr lang="en-GB" sz="2800" cap="none" dirty="0" smtClean="0">
                <a:latin typeface="Lucida Bright" charset="0"/>
                <a:cs typeface="Arial" charset="0"/>
              </a:rPr>
            </a:br>
            <a:endParaRPr lang="en-GB" sz="2800" cap="none" dirty="0">
              <a:latin typeface="Lucida Bright" charset="0"/>
              <a:cs typeface="Arial" charset="0"/>
            </a:endParaRPr>
          </a:p>
        </p:txBody>
      </p:sp>
      <p:sp>
        <p:nvSpPr>
          <p:cNvPr id="2" name="TextBox 1"/>
          <p:cNvSpPr txBox="1"/>
          <p:nvPr/>
        </p:nvSpPr>
        <p:spPr>
          <a:xfrm>
            <a:off x="4963974" y="6160432"/>
            <a:ext cx="3650458" cy="461665"/>
          </a:xfrm>
          <a:prstGeom prst="rect">
            <a:avLst/>
          </a:prstGeom>
          <a:noFill/>
        </p:spPr>
        <p:txBody>
          <a:bodyPr wrap="none" rtlCol="0">
            <a:spAutoFit/>
          </a:bodyPr>
          <a:lstStyle/>
          <a:p>
            <a:pPr algn="r"/>
            <a:r>
              <a:rPr lang="en-GB" sz="2400" dirty="0" err="1">
                <a:solidFill>
                  <a:schemeClr val="bg1"/>
                </a:solidFill>
                <a:latin typeface="Lucida Bright" charset="0"/>
                <a:cs typeface="Arial" charset="0"/>
              </a:rPr>
              <a:t>Tian</a:t>
            </a:r>
            <a:r>
              <a:rPr lang="en-GB" sz="2400" dirty="0">
                <a:solidFill>
                  <a:schemeClr val="bg1"/>
                </a:solidFill>
                <a:latin typeface="Lucida Bright" charset="0"/>
                <a:cs typeface="Arial" charset="0"/>
              </a:rPr>
              <a:t> &amp; Belk (2005: 297)</a:t>
            </a:r>
            <a:endParaRPr lang="en-US" sz="2400" dirty="0">
              <a:solidFill>
                <a:schemeClr val="bg1"/>
              </a:solidFill>
            </a:endParaRPr>
          </a:p>
        </p:txBody>
      </p:sp>
    </p:spTree>
    <p:extLst>
      <p:ext uri="{BB962C8B-B14F-4D97-AF65-F5344CB8AC3E}">
        <p14:creationId xmlns:p14="http://schemas.microsoft.com/office/powerpoint/2010/main" val="33695400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4" name="Text Box 8"/>
          <p:cNvSpPr txBox="1">
            <a:spLocks noChangeArrowheads="1"/>
          </p:cNvSpPr>
          <p:nvPr/>
        </p:nvSpPr>
        <p:spPr bwMode="auto">
          <a:xfrm>
            <a:off x="1979613" y="2554288"/>
            <a:ext cx="5924550" cy="143192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spcBef>
                <a:spcPct val="50000"/>
              </a:spcBef>
            </a:pPr>
            <a:r>
              <a:rPr lang="en-GB" sz="4400">
                <a:solidFill>
                  <a:schemeClr val="bg1"/>
                </a:solidFill>
                <a:effectLst>
                  <a:outerShdw blurRad="38100" dist="38100" dir="2700000" algn="tl">
                    <a:srgbClr val="808080"/>
                  </a:outerShdw>
                </a:effectLst>
                <a:latin typeface="Lucida Bright" charset="0"/>
              </a:rPr>
              <a:t>Accountants and professional identity</a:t>
            </a:r>
          </a:p>
        </p:txBody>
      </p:sp>
      <p:pic>
        <p:nvPicPr>
          <p:cNvPr id="56323" name="Picture 4" descr="IMAG0008"/>
          <p:cNvPicPr>
            <a:picLocks noChangeAspect="1" noChangeArrowheads="1"/>
          </p:cNvPicPr>
          <p:nvPr/>
        </p:nvPicPr>
        <p:blipFill>
          <a:blip r:embed="rId2">
            <a:extLst>
              <a:ext uri="{28A0092B-C50C-407E-A947-70E740481C1C}">
                <a14:useLocalDpi xmlns:a14="http://schemas.microsoft.com/office/drawing/2010/main" val="0"/>
              </a:ext>
            </a:extLst>
          </a:blip>
          <a:srcRect l="10524"/>
          <a:stretch>
            <a:fillRect/>
          </a:stretch>
        </p:blipFill>
        <p:spPr bwMode="auto">
          <a:xfrm>
            <a:off x="0" y="0"/>
            <a:ext cx="46021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6" descr="IMAG0006"/>
          <p:cNvPicPr>
            <a:picLocks noChangeAspect="1" noChangeArrowheads="1"/>
          </p:cNvPicPr>
          <p:nvPr/>
        </p:nvPicPr>
        <p:blipFill>
          <a:blip r:embed="rId3">
            <a:extLst>
              <a:ext uri="{28A0092B-C50C-407E-A947-70E740481C1C}">
                <a14:useLocalDpi xmlns:a14="http://schemas.microsoft.com/office/drawing/2010/main" val="0"/>
              </a:ext>
            </a:extLst>
          </a:blip>
          <a:srcRect l="18608" t="19771" r="12378" b="409"/>
          <a:stretch>
            <a:fillRect/>
          </a:stretch>
        </p:blipFill>
        <p:spPr bwMode="auto">
          <a:xfrm>
            <a:off x="3995738" y="0"/>
            <a:ext cx="5364162"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SNC10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29000"/>
            <a:ext cx="46799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1591564"/>
      </p:ext>
    </p:extLst>
  </p:cSld>
  <p:clrMapOvr>
    <a:masterClrMapping/>
  </p:clrMapOvr>
  <p:transition xmlns:p14="http://schemas.microsoft.com/office/powerpoint/2010/main" advClick="0" advTm="8000"/>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ctrTitle"/>
          </p:nvPr>
        </p:nvSpPr>
        <p:spPr>
          <a:xfrm>
            <a:off x="685800" y="3689878"/>
            <a:ext cx="7772400" cy="1470025"/>
          </a:xfrm>
        </p:spPr>
        <p:txBody>
          <a:bodyPr>
            <a:noAutofit/>
          </a:bodyPr>
          <a:lstStyle/>
          <a:p>
            <a:pPr eaLnBrk="1" hangingPunct="1">
              <a:lnSpc>
                <a:spcPct val="110000"/>
              </a:lnSpc>
            </a:pPr>
            <a:r>
              <a:rPr lang="en-GB" sz="2800" cap="none" dirty="0" smtClean="0">
                <a:latin typeface="Lucida Bright" charset="0"/>
                <a:cs typeface="Arial" charset="0"/>
              </a:rPr>
              <a:t>…objects look back, and their incoming gaze tells me who </a:t>
            </a:r>
            <a:r>
              <a:rPr lang="en-GB" sz="2800" cap="none" dirty="0">
                <a:latin typeface="Lucida Bright" charset="0"/>
                <a:cs typeface="Arial" charset="0"/>
              </a:rPr>
              <a:t>I</a:t>
            </a:r>
            <a:r>
              <a:rPr lang="en-GB" sz="2800" cap="none" dirty="0" smtClean="0">
                <a:latin typeface="Lucida Bright" charset="0"/>
                <a:cs typeface="Arial" charset="0"/>
              </a:rPr>
              <a:t> am. our sense of self is like a television station always going out of focus, and we tune and clarify ourselves by seeing. everything from our wives and husbands, to our shoes and grass in the park looks back and tells us who we are</a:t>
            </a:r>
            <a:br>
              <a:rPr lang="en-GB" sz="2800" cap="none" dirty="0" smtClean="0">
                <a:latin typeface="Lucida Bright" charset="0"/>
                <a:cs typeface="Arial" charset="0"/>
              </a:rPr>
            </a:br>
            <a:r>
              <a:rPr lang="en-GB" sz="3200" cap="none" dirty="0" smtClean="0">
                <a:latin typeface="Lucida Bright" charset="0"/>
                <a:cs typeface="Arial" charset="0"/>
              </a:rPr>
              <a:t/>
            </a:r>
            <a:br>
              <a:rPr lang="en-GB" sz="3200" cap="none" dirty="0" smtClean="0">
                <a:latin typeface="Lucida Bright" charset="0"/>
                <a:cs typeface="Arial" charset="0"/>
              </a:rPr>
            </a:br>
            <a:endParaRPr lang="en-GB" sz="2800" cap="none" dirty="0">
              <a:latin typeface="Lucida Bright" charset="0"/>
              <a:cs typeface="Arial" charset="0"/>
            </a:endParaRPr>
          </a:p>
        </p:txBody>
      </p:sp>
      <p:sp>
        <p:nvSpPr>
          <p:cNvPr id="3" name="TextBox 2"/>
          <p:cNvSpPr txBox="1"/>
          <p:nvPr/>
        </p:nvSpPr>
        <p:spPr>
          <a:xfrm>
            <a:off x="5943058" y="6160432"/>
            <a:ext cx="2671374" cy="461665"/>
          </a:xfrm>
          <a:prstGeom prst="rect">
            <a:avLst/>
          </a:prstGeom>
          <a:noFill/>
        </p:spPr>
        <p:txBody>
          <a:bodyPr wrap="none" rtlCol="0">
            <a:spAutoFit/>
          </a:bodyPr>
          <a:lstStyle/>
          <a:p>
            <a:pPr algn="r"/>
            <a:r>
              <a:rPr lang="en-GB" sz="2400" dirty="0">
                <a:solidFill>
                  <a:srgbClr val="000000"/>
                </a:solidFill>
                <a:latin typeface="Lucida Bright" charset="0"/>
                <a:cs typeface="Arial" charset="0"/>
              </a:rPr>
              <a:t>Elkins </a:t>
            </a:r>
            <a:r>
              <a:rPr lang="en-GB" sz="2400" dirty="0" smtClean="0">
                <a:solidFill>
                  <a:srgbClr val="000000"/>
                </a:solidFill>
                <a:latin typeface="Lucida Bright" charset="0"/>
                <a:cs typeface="Arial" charset="0"/>
              </a:rPr>
              <a:t>(1996</a:t>
            </a:r>
            <a:r>
              <a:rPr lang="en-GB" sz="2400" dirty="0">
                <a:solidFill>
                  <a:srgbClr val="000000"/>
                </a:solidFill>
                <a:latin typeface="Lucida Bright" charset="0"/>
                <a:cs typeface="Arial" charset="0"/>
              </a:rPr>
              <a:t>: </a:t>
            </a:r>
            <a:r>
              <a:rPr lang="en-GB" sz="2400" dirty="0" smtClean="0">
                <a:solidFill>
                  <a:srgbClr val="000000"/>
                </a:solidFill>
                <a:latin typeface="Lucida Bright" charset="0"/>
                <a:cs typeface="Arial" charset="0"/>
              </a:rPr>
              <a:t>86)</a:t>
            </a:r>
            <a:endParaRPr lang="en-US" sz="2400" dirty="0">
              <a:solidFill>
                <a:srgbClr val="000000"/>
              </a:solidFill>
            </a:endParaRPr>
          </a:p>
        </p:txBody>
      </p:sp>
    </p:spTree>
    <p:extLst>
      <p:ext uri="{BB962C8B-B14F-4D97-AF65-F5344CB8AC3E}">
        <p14:creationId xmlns:p14="http://schemas.microsoft.com/office/powerpoint/2010/main" val="13071761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descr="P10009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9144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476840"/>
      </p:ext>
    </p:extLst>
  </p:cSld>
  <p:clrMapOvr>
    <a:masterClrMapping/>
  </p:clrMapOvr>
  <p:transition xmlns:p14="http://schemas.microsoft.com/office/powerpoint/2010/main" advClick="0" advTm="4000"/>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DSC010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521828"/>
      </p:ext>
    </p:extLst>
  </p:cSld>
  <p:clrMapOvr>
    <a:masterClrMapping/>
  </p:clrMapOvr>
  <p:transition xmlns:p14="http://schemas.microsoft.com/office/powerpoint/2010/main" advClick="0" advTm="4000"/>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ctrTitle"/>
          </p:nvPr>
        </p:nvSpPr>
        <p:spPr>
          <a:xfrm>
            <a:off x="323850" y="4132490"/>
            <a:ext cx="8496300" cy="1470025"/>
          </a:xfrm>
        </p:spPr>
        <p:txBody>
          <a:bodyPr>
            <a:noAutofit/>
          </a:bodyPr>
          <a:lstStyle/>
          <a:p>
            <a:pPr eaLnBrk="1" hangingPunct="1">
              <a:lnSpc>
                <a:spcPct val="110000"/>
              </a:lnSpc>
            </a:pPr>
            <a:r>
              <a:rPr lang="en-GB" sz="2800" cap="none" dirty="0" smtClean="0">
                <a:latin typeface="Lucida Bright" charset="0"/>
                <a:cs typeface="Arial" charset="0"/>
              </a:rPr>
              <a:t>…rather than accepting that meanings are fundamentally separate from their material manifestations (signifier v. signified, word v. referent, etc.) the aim is to explore the consequences of an apparently counter-intuitive possibility: that </a:t>
            </a:r>
            <a:r>
              <a:rPr lang="en-GB" sz="2800" i="1" cap="none" dirty="0" smtClean="0">
                <a:latin typeface="Lucida Bright" charset="0"/>
                <a:cs typeface="Arial" charset="0"/>
              </a:rPr>
              <a:t>things</a:t>
            </a:r>
            <a:r>
              <a:rPr lang="en-GB" sz="2800" cap="none" dirty="0" smtClean="0">
                <a:latin typeface="Lucida Bright" charset="0"/>
                <a:cs typeface="Arial" charset="0"/>
              </a:rPr>
              <a:t> </a:t>
            </a:r>
            <a:r>
              <a:rPr lang="en-GB" sz="2800" i="1" cap="none" dirty="0" smtClean="0">
                <a:latin typeface="Lucida Bright" charset="0"/>
                <a:cs typeface="Arial" charset="0"/>
              </a:rPr>
              <a:t>might be treated as </a:t>
            </a:r>
            <a:r>
              <a:rPr lang="en-GB" sz="2800" cap="none" dirty="0" smtClean="0">
                <a:latin typeface="Lucida Bright" charset="0"/>
                <a:cs typeface="Arial" charset="0"/>
              </a:rPr>
              <a:t>sui generis </a:t>
            </a:r>
            <a:r>
              <a:rPr lang="en-GB" sz="2800" i="1" cap="none" dirty="0" smtClean="0">
                <a:latin typeface="Lucida Bright" charset="0"/>
                <a:cs typeface="Arial" charset="0"/>
              </a:rPr>
              <a:t>meanings….</a:t>
            </a:r>
            <a:r>
              <a:rPr lang="en-GB" sz="2800" cap="none" dirty="0" smtClean="0">
                <a:latin typeface="Lucida Bright" charset="0"/>
                <a:cs typeface="Arial" charset="0"/>
              </a:rPr>
              <a:t> for in the image put forward, meanings are not </a:t>
            </a:r>
            <a:r>
              <a:rPr lang="ja-JP" altLang="en-GB" sz="2800" cap="none" dirty="0" smtClean="0">
                <a:latin typeface="Lucida Bright" charset="0"/>
                <a:cs typeface="Arial" charset="0"/>
              </a:rPr>
              <a:t>‘</a:t>
            </a:r>
            <a:r>
              <a:rPr lang="en-GB" sz="2800" cap="none" dirty="0" smtClean="0">
                <a:latin typeface="Lucida Bright" charset="0"/>
                <a:cs typeface="Arial" charset="0"/>
              </a:rPr>
              <a:t>carried</a:t>
            </a:r>
            <a:r>
              <a:rPr lang="ja-JP" altLang="en-GB" sz="2800" cap="none" dirty="0" smtClean="0">
                <a:latin typeface="Lucida Bright" charset="0"/>
                <a:cs typeface="Arial" charset="0"/>
              </a:rPr>
              <a:t>’</a:t>
            </a:r>
            <a:r>
              <a:rPr lang="en-GB" sz="2800" cap="none" dirty="0" smtClean="0">
                <a:latin typeface="Lucida Bright" charset="0"/>
                <a:cs typeface="Arial" charset="0"/>
              </a:rPr>
              <a:t> by things but </a:t>
            </a:r>
            <a:r>
              <a:rPr lang="en-GB" sz="2800" i="1" cap="none" dirty="0" smtClean="0">
                <a:latin typeface="Lucida Bright" charset="0"/>
                <a:cs typeface="Arial" charset="0"/>
              </a:rPr>
              <a:t>are identical</a:t>
            </a:r>
            <a:r>
              <a:rPr lang="en-GB" sz="2800" cap="none" dirty="0" smtClean="0">
                <a:latin typeface="Lucida Bright" charset="0"/>
                <a:cs typeface="Arial" charset="0"/>
              </a:rPr>
              <a:t> to them. </a:t>
            </a:r>
            <a:br>
              <a:rPr lang="en-GB" sz="2800" cap="none" dirty="0" smtClean="0">
                <a:latin typeface="Lucida Bright" charset="0"/>
                <a:cs typeface="Arial" charset="0"/>
              </a:rPr>
            </a:br>
            <a:r>
              <a:rPr lang="en-GB" sz="2800" cap="none" dirty="0" smtClean="0">
                <a:latin typeface="Lucida Bright" charset="0"/>
                <a:cs typeface="Arial" charset="0"/>
              </a:rPr>
              <a:t/>
            </a:r>
            <a:br>
              <a:rPr lang="en-GB" sz="2800" cap="none" dirty="0" smtClean="0">
                <a:latin typeface="Lucida Bright" charset="0"/>
                <a:cs typeface="Arial" charset="0"/>
              </a:rPr>
            </a:br>
            <a:endParaRPr lang="en-GB" sz="2800" cap="none" dirty="0">
              <a:latin typeface="Lucida Bright" charset="0"/>
              <a:cs typeface="Arial" charset="0"/>
            </a:endParaRPr>
          </a:p>
        </p:txBody>
      </p:sp>
      <p:sp>
        <p:nvSpPr>
          <p:cNvPr id="3" name="TextBox 2"/>
          <p:cNvSpPr txBox="1"/>
          <p:nvPr/>
        </p:nvSpPr>
        <p:spPr>
          <a:xfrm>
            <a:off x="2366860" y="6160432"/>
            <a:ext cx="6497692" cy="461665"/>
          </a:xfrm>
          <a:prstGeom prst="rect">
            <a:avLst/>
          </a:prstGeom>
          <a:noFill/>
        </p:spPr>
        <p:txBody>
          <a:bodyPr wrap="none" rtlCol="0">
            <a:spAutoFit/>
          </a:bodyPr>
          <a:lstStyle/>
          <a:p>
            <a:pPr algn="r"/>
            <a:r>
              <a:rPr lang="en-GB" sz="2400" dirty="0" err="1">
                <a:solidFill>
                  <a:srgbClr val="000000"/>
                </a:solidFill>
                <a:latin typeface="Lucida Bright" charset="0"/>
                <a:cs typeface="Arial" charset="0"/>
              </a:rPr>
              <a:t>Henare</a:t>
            </a:r>
            <a:r>
              <a:rPr lang="en-GB" sz="2400" dirty="0">
                <a:solidFill>
                  <a:srgbClr val="000000"/>
                </a:solidFill>
                <a:latin typeface="Lucida Bright" charset="0"/>
                <a:cs typeface="Arial" charset="0"/>
              </a:rPr>
              <a:t> et al. </a:t>
            </a:r>
            <a:r>
              <a:rPr lang="en-GB" sz="2400" dirty="0" smtClean="0">
                <a:solidFill>
                  <a:srgbClr val="000000"/>
                </a:solidFill>
                <a:latin typeface="Lucida Bright" charset="0"/>
                <a:cs typeface="Arial" charset="0"/>
              </a:rPr>
              <a:t>(2001</a:t>
            </a:r>
            <a:r>
              <a:rPr lang="en-GB" sz="2400" dirty="0">
                <a:solidFill>
                  <a:srgbClr val="000000"/>
                </a:solidFill>
                <a:latin typeface="Lucida Bright" charset="0"/>
                <a:cs typeface="Arial" charset="0"/>
              </a:rPr>
              <a:t>: 3-</a:t>
            </a:r>
            <a:r>
              <a:rPr lang="en-GB" sz="2400" dirty="0" smtClean="0">
                <a:solidFill>
                  <a:srgbClr val="000000"/>
                </a:solidFill>
                <a:latin typeface="Lucida Bright" charset="0"/>
                <a:cs typeface="Arial" charset="0"/>
              </a:rPr>
              <a:t>4) </a:t>
            </a:r>
            <a:r>
              <a:rPr lang="en-GB" sz="2400" dirty="0">
                <a:solidFill>
                  <a:srgbClr val="000000"/>
                </a:solidFill>
                <a:latin typeface="Lucida Bright" charset="0"/>
                <a:cs typeface="Arial" charset="0"/>
              </a:rPr>
              <a:t>original emphasis</a:t>
            </a:r>
            <a:endParaRPr lang="en-US" sz="2400" dirty="0">
              <a:solidFill>
                <a:srgbClr val="000000"/>
              </a:solidFill>
            </a:endParaRPr>
          </a:p>
        </p:txBody>
      </p:sp>
    </p:spTree>
    <p:extLst>
      <p:ext uri="{BB962C8B-B14F-4D97-AF65-F5344CB8AC3E}">
        <p14:creationId xmlns:p14="http://schemas.microsoft.com/office/powerpoint/2010/main" val="19000517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Auditing (-)CPA"/>
          <p:cNvPicPr>
            <a:picLocks noChangeAspect="1" noChangeArrowheads="1"/>
          </p:cNvPicPr>
          <p:nvPr/>
        </p:nvPicPr>
        <p:blipFill>
          <a:blip r:embed="rId2">
            <a:lum bright="20000"/>
            <a:extLst>
              <a:ext uri="{28A0092B-C50C-407E-A947-70E740481C1C}">
                <a14:useLocalDpi xmlns:a14="http://schemas.microsoft.com/office/drawing/2010/main" val="0"/>
              </a:ext>
            </a:extLst>
          </a:blip>
          <a:srcRect/>
          <a:stretch>
            <a:fillRect/>
          </a:stretch>
        </p:blipFill>
        <p:spPr bwMode="auto">
          <a:xfrm>
            <a:off x="-36513" y="-26988"/>
            <a:ext cx="9180513"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556376"/>
      </p:ext>
    </p:extLst>
  </p:cSld>
  <p:clrMapOvr>
    <a:masterClrMapping/>
  </p:clrMapOvr>
  <p:transition xmlns:p14="http://schemas.microsoft.com/office/powerpoint/2010/main" advClick="0" advTm="4000"/>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part 2:</a:t>
            </a:r>
            <a:endParaRPr lang="en-US" dirty="0"/>
          </a:p>
        </p:txBody>
      </p:sp>
      <p:sp>
        <p:nvSpPr>
          <p:cNvPr id="3" name="Content Placeholder 2"/>
          <p:cNvSpPr>
            <a:spLocks noGrp="1"/>
          </p:cNvSpPr>
          <p:nvPr>
            <p:ph sz="quarter" idx="1"/>
          </p:nvPr>
        </p:nvSpPr>
        <p:spPr>
          <a:xfrm>
            <a:off x="612648" y="1750319"/>
            <a:ext cx="8153400" cy="4817252"/>
          </a:xfrm>
        </p:spPr>
        <p:txBody>
          <a:bodyPr>
            <a:normAutofit/>
          </a:bodyPr>
          <a:lstStyle/>
          <a:p>
            <a:r>
              <a:rPr lang="en-US" dirty="0" smtClean="0"/>
              <a:t>Reflecting on the process as a research participant:</a:t>
            </a:r>
          </a:p>
          <a:p>
            <a:pPr lvl="1"/>
            <a:r>
              <a:rPr lang="en-US" dirty="0" smtClean="0"/>
              <a:t>How did the process feel?</a:t>
            </a:r>
          </a:p>
          <a:p>
            <a:pPr lvl="1"/>
            <a:r>
              <a:rPr lang="en-US" dirty="0" smtClean="0"/>
              <a:t>How easy/hard was it to take the photos?</a:t>
            </a:r>
          </a:p>
          <a:p>
            <a:pPr lvl="1"/>
            <a:r>
              <a:rPr lang="en-US" dirty="0" smtClean="0"/>
              <a:t>How did you go about doing it?</a:t>
            </a:r>
          </a:p>
          <a:p>
            <a:pPr lvl="1"/>
            <a:r>
              <a:rPr lang="en-US" dirty="0"/>
              <a:t>How did it feel to be </a:t>
            </a:r>
            <a:r>
              <a:rPr lang="en-US" dirty="0" smtClean="0"/>
              <a:t>interviewed about your pictures?</a:t>
            </a:r>
          </a:p>
          <a:p>
            <a:pPr lvl="1"/>
            <a:endParaRPr lang="en-US" dirty="0"/>
          </a:p>
          <a:p>
            <a:r>
              <a:rPr lang="en-US" dirty="0" smtClean="0"/>
              <a:t>Gather your notes together and be ready to feed back to the group.</a:t>
            </a:r>
            <a:endParaRPr lang="en-US" dirty="0"/>
          </a:p>
          <a:p>
            <a:pPr marL="365760" lvl="1" indent="0">
              <a:buNone/>
            </a:pPr>
            <a:endParaRPr lang="en-US" dirty="0"/>
          </a:p>
          <a:p>
            <a:pPr marL="365760" lvl="1" indent="0">
              <a:buNone/>
            </a:pPr>
            <a:endParaRPr lang="en-US" dirty="0" smtClean="0"/>
          </a:p>
          <a:p>
            <a:pPr marL="365760" lvl="1" indent="0">
              <a:buNone/>
            </a:pPr>
            <a:endParaRPr lang="en-US" dirty="0"/>
          </a:p>
          <a:p>
            <a:pPr marL="365760" lvl="1" indent="0">
              <a:buNone/>
            </a:pPr>
            <a:endParaRPr lang="en-US" dirty="0" smtClean="0"/>
          </a:p>
          <a:p>
            <a:pPr lvl="1"/>
            <a:endParaRPr lang="en-US" dirty="0" smtClean="0"/>
          </a:p>
          <a:p>
            <a:pPr lvl="1"/>
            <a:endParaRPr lang="en-US" dirty="0" smtClean="0"/>
          </a:p>
          <a:p>
            <a:pPr lvl="1"/>
            <a:endParaRPr lang="en-US" dirty="0" smtClean="0"/>
          </a:p>
          <a:p>
            <a:pPr lvl="1"/>
            <a:endParaRPr lang="en-US" dirty="0" smtClean="0"/>
          </a:p>
          <a:p>
            <a:pPr marL="365760" lvl="1" indent="0">
              <a:buNone/>
            </a:pP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1082551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part 1:</a:t>
            </a:r>
            <a:endParaRPr lang="en-US" dirty="0"/>
          </a:p>
        </p:txBody>
      </p:sp>
      <p:sp>
        <p:nvSpPr>
          <p:cNvPr id="3" name="Content Placeholder 2"/>
          <p:cNvSpPr>
            <a:spLocks noGrp="1"/>
          </p:cNvSpPr>
          <p:nvPr>
            <p:ph sz="quarter" idx="1"/>
          </p:nvPr>
        </p:nvSpPr>
        <p:spPr>
          <a:xfrm>
            <a:off x="612648" y="1982662"/>
            <a:ext cx="8153400" cy="4290607"/>
          </a:xfrm>
        </p:spPr>
        <p:txBody>
          <a:bodyPr>
            <a:normAutofit/>
          </a:bodyPr>
          <a:lstStyle/>
          <a:p>
            <a:r>
              <a:rPr lang="en-US" dirty="0" smtClean="0"/>
              <a:t>15-20 </a:t>
            </a:r>
            <a:r>
              <a:rPr lang="en-US" dirty="0" err="1" smtClean="0"/>
              <a:t>mins</a:t>
            </a:r>
            <a:r>
              <a:rPr lang="en-US" dirty="0" smtClean="0"/>
              <a:t>: In pairs, take turns to interview each other about your photos </a:t>
            </a:r>
          </a:p>
          <a:p>
            <a:pPr lvl="1"/>
            <a:r>
              <a:rPr lang="en-US" dirty="0" smtClean="0"/>
              <a:t>What is depicted, why was it chosen, composition, meaning? </a:t>
            </a:r>
            <a:r>
              <a:rPr lang="en-US" dirty="0" err="1" smtClean="0"/>
              <a:t>etc</a:t>
            </a:r>
            <a:endParaRPr lang="en-US" dirty="0" smtClean="0"/>
          </a:p>
          <a:p>
            <a:pPr lvl="1"/>
            <a:r>
              <a:rPr lang="en-US" dirty="0" smtClean="0"/>
              <a:t>Follow up on what you see as interesting – both in the photo and the photographers’ explanations</a:t>
            </a:r>
          </a:p>
          <a:p>
            <a:pPr lvl="1"/>
            <a:r>
              <a:rPr lang="en-US" dirty="0" smtClean="0"/>
              <a:t>Be mindful of how the process unfolds as a research interaction (make notes on your observations/ reflections)</a:t>
            </a:r>
          </a:p>
          <a:p>
            <a:pPr lvl="1"/>
            <a:endParaRPr lang="en-US" dirty="0" smtClean="0"/>
          </a:p>
          <a:p>
            <a:pPr marL="365760" lvl="1" indent="0">
              <a:buNone/>
            </a:pP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243231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586798" cy="1371600"/>
          </a:xfrm>
        </p:spPr>
        <p:txBody>
          <a:bodyPr>
            <a:normAutofit/>
          </a:bodyPr>
          <a:lstStyle/>
          <a:p>
            <a:r>
              <a:rPr lang="en-US" sz="3600" dirty="0" smtClean="0"/>
              <a:t>Photography as visual research practice</a:t>
            </a:r>
            <a:endParaRPr lang="en-US" sz="3600" dirty="0"/>
          </a:p>
        </p:txBody>
      </p:sp>
      <p:cxnSp>
        <p:nvCxnSpPr>
          <p:cNvPr id="6" name="Straight Arrow Connector 5"/>
          <p:cNvCxnSpPr/>
          <p:nvPr/>
        </p:nvCxnSpPr>
        <p:spPr>
          <a:xfrm flipV="1">
            <a:off x="689608" y="1884208"/>
            <a:ext cx="7431350" cy="15118"/>
          </a:xfrm>
          <a:prstGeom prst="straightConnector1">
            <a:avLst/>
          </a:prstGeom>
          <a:ln w="571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6207158" y="2363894"/>
            <a:ext cx="1836840" cy="1148984"/>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rPr>
              <a:t>Image as data</a:t>
            </a:r>
            <a:endParaRPr lang="en-US" sz="2400" dirty="0">
              <a:solidFill>
                <a:srgbClr val="FFFFFF"/>
              </a:solidFill>
            </a:endParaRPr>
          </a:p>
        </p:txBody>
      </p:sp>
      <p:sp>
        <p:nvSpPr>
          <p:cNvPr id="8" name="Rectangle 7"/>
          <p:cNvSpPr/>
          <p:nvPr/>
        </p:nvSpPr>
        <p:spPr>
          <a:xfrm>
            <a:off x="886011" y="2363894"/>
            <a:ext cx="1836840" cy="1148984"/>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Visualising</a:t>
            </a:r>
            <a:r>
              <a:rPr lang="en-US" sz="2400" dirty="0" smtClean="0">
                <a:solidFill>
                  <a:schemeClr val="bg1"/>
                </a:solidFill>
              </a:rPr>
              <a:t> data</a:t>
            </a:r>
            <a:endParaRPr lang="en-US" sz="2400" dirty="0">
              <a:solidFill>
                <a:schemeClr val="bg1"/>
              </a:solidFill>
            </a:endParaRPr>
          </a:p>
        </p:txBody>
      </p:sp>
      <p:sp>
        <p:nvSpPr>
          <p:cNvPr id="9" name="Rectangle 8"/>
          <p:cNvSpPr/>
          <p:nvPr/>
        </p:nvSpPr>
        <p:spPr>
          <a:xfrm>
            <a:off x="886011" y="3709415"/>
            <a:ext cx="1836840" cy="2161905"/>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C4545"/>
                </a:solidFill>
              </a:rPr>
              <a:t>Photography</a:t>
            </a:r>
          </a:p>
          <a:p>
            <a:pPr algn="ctr"/>
            <a:r>
              <a:rPr lang="en-US" dirty="0" smtClean="0">
                <a:solidFill>
                  <a:srgbClr val="4C4545"/>
                </a:solidFill>
              </a:rPr>
              <a:t>Drawing/ arts</a:t>
            </a:r>
          </a:p>
          <a:p>
            <a:pPr algn="ctr"/>
            <a:r>
              <a:rPr lang="en-US" dirty="0" err="1">
                <a:solidFill>
                  <a:srgbClr val="4C4545"/>
                </a:solidFill>
              </a:rPr>
              <a:t>Dreamwork</a:t>
            </a:r>
            <a:endParaRPr lang="en-US" dirty="0">
              <a:solidFill>
                <a:srgbClr val="4C4545"/>
              </a:solidFill>
            </a:endParaRPr>
          </a:p>
          <a:p>
            <a:pPr algn="ctr"/>
            <a:r>
              <a:rPr lang="en-US" dirty="0" smtClean="0">
                <a:solidFill>
                  <a:srgbClr val="4C4545"/>
                </a:solidFill>
              </a:rPr>
              <a:t>Mapping</a:t>
            </a:r>
          </a:p>
          <a:p>
            <a:pPr algn="ctr"/>
            <a:r>
              <a:rPr lang="en-US" dirty="0" smtClean="0">
                <a:solidFill>
                  <a:srgbClr val="4C4545"/>
                </a:solidFill>
              </a:rPr>
              <a:t>Rich pictures</a:t>
            </a:r>
          </a:p>
          <a:p>
            <a:pPr algn="ctr"/>
            <a:endParaRPr lang="en-US" dirty="0" smtClean="0">
              <a:solidFill>
                <a:srgbClr val="4C4545"/>
              </a:solidFill>
            </a:endParaRPr>
          </a:p>
        </p:txBody>
      </p:sp>
      <p:sp>
        <p:nvSpPr>
          <p:cNvPr id="11" name="Rectangle 10"/>
          <p:cNvSpPr/>
          <p:nvPr/>
        </p:nvSpPr>
        <p:spPr>
          <a:xfrm>
            <a:off x="6207158" y="3709415"/>
            <a:ext cx="1836840" cy="2161905"/>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C4545"/>
                </a:solidFill>
              </a:rPr>
              <a:t>Semiotics</a:t>
            </a:r>
          </a:p>
          <a:p>
            <a:pPr algn="ctr"/>
            <a:r>
              <a:rPr lang="en-US" dirty="0" smtClean="0">
                <a:solidFill>
                  <a:srgbClr val="4C4545"/>
                </a:solidFill>
              </a:rPr>
              <a:t>Content analysis</a:t>
            </a:r>
          </a:p>
          <a:p>
            <a:pPr algn="ctr"/>
            <a:r>
              <a:rPr lang="en-US" dirty="0" smtClean="0">
                <a:solidFill>
                  <a:srgbClr val="4C4545"/>
                </a:solidFill>
              </a:rPr>
              <a:t>Documentary</a:t>
            </a:r>
          </a:p>
          <a:p>
            <a:pPr algn="ctr"/>
            <a:endParaRPr lang="en-US" dirty="0" smtClean="0">
              <a:solidFill>
                <a:srgbClr val="4C4545"/>
              </a:solidFill>
            </a:endParaRPr>
          </a:p>
          <a:p>
            <a:pPr algn="ctr"/>
            <a:endParaRPr lang="en-US" dirty="0" smtClean="0">
              <a:solidFill>
                <a:srgbClr val="4C4545"/>
              </a:solidFill>
            </a:endParaRPr>
          </a:p>
        </p:txBody>
      </p:sp>
      <p:grpSp>
        <p:nvGrpSpPr>
          <p:cNvPr id="3" name="Group 2"/>
          <p:cNvGrpSpPr/>
          <p:nvPr/>
        </p:nvGrpSpPr>
        <p:grpSpPr>
          <a:xfrm>
            <a:off x="2722851" y="2363894"/>
            <a:ext cx="3484307" cy="1148984"/>
            <a:chOff x="2722851" y="2691042"/>
            <a:chExt cx="3484307" cy="1148984"/>
          </a:xfrm>
          <a:solidFill>
            <a:schemeClr val="accent6">
              <a:lumMod val="75000"/>
            </a:schemeClr>
          </a:solidFill>
        </p:grpSpPr>
        <p:cxnSp>
          <p:nvCxnSpPr>
            <p:cNvPr id="14" name="Straight Arrow Connector 13"/>
            <p:cNvCxnSpPr/>
            <p:nvPr/>
          </p:nvCxnSpPr>
          <p:spPr>
            <a:xfrm>
              <a:off x="5307225" y="3266752"/>
              <a:ext cx="899933" cy="0"/>
            </a:xfrm>
            <a:prstGeom prst="straightConnector1">
              <a:avLst/>
            </a:prstGeom>
            <a:grp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22784" y="2691042"/>
              <a:ext cx="1836840" cy="1148984"/>
            </a:xfrm>
            <a:prstGeom prst="rect">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rPr>
                <a:t>Video and film making?</a:t>
              </a:r>
              <a:endParaRPr lang="en-US" sz="2400" dirty="0">
                <a:solidFill>
                  <a:srgbClr val="FFFFFF"/>
                </a:solidFill>
              </a:endParaRPr>
            </a:p>
          </p:txBody>
        </p:sp>
        <p:cxnSp>
          <p:nvCxnSpPr>
            <p:cNvPr id="13" name="Straight Arrow Connector 12"/>
            <p:cNvCxnSpPr>
              <a:stCxn id="10" idx="1"/>
            </p:cNvCxnSpPr>
            <p:nvPr/>
          </p:nvCxnSpPr>
          <p:spPr>
            <a:xfrm flipH="1">
              <a:off x="2722851" y="3265534"/>
              <a:ext cx="899933" cy="0"/>
            </a:xfrm>
            <a:prstGeom prst="straightConnector1">
              <a:avLst/>
            </a:prstGeom>
            <a:grp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4" name="Picture 3" descr="Front cover image.ti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9754" y="3709415"/>
            <a:ext cx="1517471" cy="2173033"/>
          </a:xfrm>
          <a:prstGeom prst="rect">
            <a:avLst/>
          </a:prstGeom>
        </p:spPr>
      </p:pic>
      <p:sp>
        <p:nvSpPr>
          <p:cNvPr id="12" name="TextBox 11"/>
          <p:cNvSpPr txBox="1"/>
          <p:nvPr/>
        </p:nvSpPr>
        <p:spPr>
          <a:xfrm>
            <a:off x="886011" y="6082267"/>
            <a:ext cx="7157987" cy="369332"/>
          </a:xfrm>
          <a:prstGeom prst="rect">
            <a:avLst/>
          </a:prstGeom>
          <a:noFill/>
        </p:spPr>
        <p:txBody>
          <a:bodyPr wrap="square" rtlCol="0">
            <a:spAutoFit/>
          </a:bodyPr>
          <a:lstStyle/>
          <a:p>
            <a:pPr algn="ctr"/>
            <a:r>
              <a:rPr lang="en-US" dirty="0" smtClean="0"/>
              <a:t>Bell et. al (2014) </a:t>
            </a:r>
            <a:r>
              <a:rPr lang="en-US" i="1" dirty="0" smtClean="0"/>
              <a:t>The </a:t>
            </a:r>
            <a:r>
              <a:rPr lang="en-US" i="1" dirty="0" err="1" smtClean="0"/>
              <a:t>Routledge</a:t>
            </a:r>
            <a:r>
              <a:rPr lang="en-US" i="1" dirty="0" smtClean="0"/>
              <a:t> Companion to Visual Organization</a:t>
            </a:r>
            <a:endParaRPr lang="en-US" dirty="0"/>
          </a:p>
        </p:txBody>
      </p:sp>
      <p:sp>
        <p:nvSpPr>
          <p:cNvPr id="5" name="TextBox 4"/>
          <p:cNvSpPr txBox="1"/>
          <p:nvPr/>
        </p:nvSpPr>
        <p:spPr>
          <a:xfrm>
            <a:off x="689608" y="1924992"/>
            <a:ext cx="2318920" cy="369332"/>
          </a:xfrm>
          <a:prstGeom prst="rect">
            <a:avLst/>
          </a:prstGeom>
          <a:noFill/>
        </p:spPr>
        <p:txBody>
          <a:bodyPr wrap="square" rtlCol="0">
            <a:spAutoFit/>
          </a:bodyPr>
          <a:lstStyle/>
          <a:p>
            <a:pPr algn="ctr"/>
            <a:r>
              <a:rPr lang="en-US" dirty="0" smtClean="0"/>
              <a:t>Dialogic approaches*</a:t>
            </a:r>
            <a:endParaRPr lang="en-US" dirty="0"/>
          </a:p>
        </p:txBody>
      </p:sp>
      <p:sp>
        <p:nvSpPr>
          <p:cNvPr id="15" name="TextBox 14"/>
          <p:cNvSpPr txBox="1"/>
          <p:nvPr/>
        </p:nvSpPr>
        <p:spPr>
          <a:xfrm>
            <a:off x="5459624" y="1924992"/>
            <a:ext cx="3181748" cy="369332"/>
          </a:xfrm>
          <a:prstGeom prst="rect">
            <a:avLst/>
          </a:prstGeom>
          <a:noFill/>
        </p:spPr>
        <p:txBody>
          <a:bodyPr wrap="square" rtlCol="0">
            <a:spAutoFit/>
          </a:bodyPr>
          <a:lstStyle/>
          <a:p>
            <a:pPr algn="ctr"/>
            <a:r>
              <a:rPr lang="en-US" dirty="0" smtClean="0"/>
              <a:t>Archaeological approaches*</a:t>
            </a:r>
            <a:endParaRPr lang="en-US" dirty="0"/>
          </a:p>
        </p:txBody>
      </p:sp>
      <p:sp>
        <p:nvSpPr>
          <p:cNvPr id="16" name="TextBox 15"/>
          <p:cNvSpPr txBox="1"/>
          <p:nvPr/>
        </p:nvSpPr>
        <p:spPr>
          <a:xfrm>
            <a:off x="5944186" y="152718"/>
            <a:ext cx="2697186" cy="369332"/>
          </a:xfrm>
          <a:prstGeom prst="rect">
            <a:avLst/>
          </a:prstGeom>
          <a:noFill/>
        </p:spPr>
        <p:txBody>
          <a:bodyPr wrap="square" rtlCol="0">
            <a:spAutoFit/>
          </a:bodyPr>
          <a:lstStyle/>
          <a:p>
            <a:pPr algn="ctr"/>
            <a:r>
              <a:rPr lang="en-US" dirty="0" smtClean="0"/>
              <a:t>*Meyer et al. (2013)</a:t>
            </a:r>
            <a:endParaRPr lang="en-US" dirty="0"/>
          </a:p>
        </p:txBody>
      </p:sp>
    </p:spTree>
    <p:extLst>
      <p:ext uri="{BB962C8B-B14F-4D97-AF65-F5344CB8AC3E}">
        <p14:creationId xmlns:p14="http://schemas.microsoft.com/office/powerpoint/2010/main" val="1933020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dissolv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p:bldP spid="5"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sp>
        <p:nvSpPr>
          <p:cNvPr id="4" name="Rectangle 3"/>
          <p:cNvSpPr/>
          <p:nvPr/>
        </p:nvSpPr>
        <p:spPr>
          <a:xfrm>
            <a:off x="2286000" y="2644170"/>
            <a:ext cx="4572000" cy="1569660"/>
          </a:xfrm>
          <a:prstGeom prst="rect">
            <a:avLst/>
          </a:prstGeom>
        </p:spPr>
        <p:txBody>
          <a:bodyPr>
            <a:spAutoFit/>
          </a:bodyPr>
          <a:lstStyle/>
          <a:p>
            <a:pPr marL="0" lvl="1" defTabSz="457200">
              <a:defRPr/>
            </a:pPr>
            <a:r>
              <a:rPr lang="en-GB" sz="2400" i="1" dirty="0">
                <a:solidFill>
                  <a:schemeClr val="bg1"/>
                </a:solidFill>
              </a:rPr>
              <a:t>“…the camera is the ideal arm of consciousness in its acquisitive mood.” </a:t>
            </a:r>
            <a:r>
              <a:rPr lang="en-GB" sz="2400" dirty="0">
                <a:solidFill>
                  <a:schemeClr val="bg1"/>
                </a:solidFill>
              </a:rPr>
              <a:t>Sontag 1979: 3-4</a:t>
            </a:r>
          </a:p>
        </p:txBody>
      </p:sp>
      <p:pic>
        <p:nvPicPr>
          <p:cNvPr id="5" name="Picture 4" descr="Screen Shot 2016-03-21 at 08.36.0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46" y="300262"/>
            <a:ext cx="8775725" cy="5825902"/>
          </a:xfrm>
          <a:prstGeom prst="rect">
            <a:avLst/>
          </a:prstGeom>
        </p:spPr>
      </p:pic>
    </p:spTree>
    <p:extLst>
      <p:ext uri="{BB962C8B-B14F-4D97-AF65-F5344CB8AC3E}">
        <p14:creationId xmlns:p14="http://schemas.microsoft.com/office/powerpoint/2010/main" val="25588721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21 at 08.38.3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77261"/>
            <a:ext cx="9144000" cy="6037699"/>
          </a:xfrm>
          <a:prstGeom prst="rect">
            <a:avLst/>
          </a:prstGeom>
        </p:spPr>
      </p:pic>
    </p:spTree>
    <p:extLst>
      <p:ext uri="{BB962C8B-B14F-4D97-AF65-F5344CB8AC3E}">
        <p14:creationId xmlns:p14="http://schemas.microsoft.com/office/powerpoint/2010/main" val="357118107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visual research</a:t>
            </a:r>
            <a:endParaRPr lang="en-US" dirty="0"/>
          </a:p>
        </p:txBody>
      </p:sp>
      <p:cxnSp>
        <p:nvCxnSpPr>
          <p:cNvPr id="6" name="Straight Arrow Connector 5"/>
          <p:cNvCxnSpPr/>
          <p:nvPr/>
        </p:nvCxnSpPr>
        <p:spPr>
          <a:xfrm flipV="1">
            <a:off x="612648" y="2403796"/>
            <a:ext cx="7431350" cy="15118"/>
          </a:xfrm>
          <a:prstGeom prst="straightConnector1">
            <a:avLst/>
          </a:prstGeom>
          <a:ln w="57150"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6207158" y="2691042"/>
            <a:ext cx="1836840" cy="1148984"/>
          </a:xfrm>
          <a:prstGeom prst="rect">
            <a:avLst/>
          </a:prstGeom>
          <a:solidFill>
            <a:schemeClr val="accent1">
              <a:alpha val="2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bg1">
                    <a:lumMod val="50000"/>
                  </a:schemeClr>
                </a:solidFill>
              </a:rPr>
              <a:t>Image as data</a:t>
            </a:r>
            <a:endParaRPr lang="en-US" sz="2400" dirty="0">
              <a:solidFill>
                <a:schemeClr val="bg1">
                  <a:lumMod val="50000"/>
                </a:schemeClr>
              </a:solidFill>
            </a:endParaRPr>
          </a:p>
        </p:txBody>
      </p:sp>
      <p:sp>
        <p:nvSpPr>
          <p:cNvPr id="8" name="Rectangle 7"/>
          <p:cNvSpPr/>
          <p:nvPr/>
        </p:nvSpPr>
        <p:spPr>
          <a:xfrm>
            <a:off x="886011" y="2691042"/>
            <a:ext cx="1836840" cy="1148984"/>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Visualising</a:t>
            </a:r>
            <a:r>
              <a:rPr lang="en-US" sz="2400" dirty="0" smtClean="0">
                <a:solidFill>
                  <a:schemeClr val="bg1"/>
                </a:solidFill>
              </a:rPr>
              <a:t> data</a:t>
            </a:r>
            <a:endParaRPr lang="en-US" sz="2400" dirty="0">
              <a:solidFill>
                <a:schemeClr val="bg1"/>
              </a:solidFill>
            </a:endParaRPr>
          </a:p>
        </p:txBody>
      </p:sp>
      <p:sp>
        <p:nvSpPr>
          <p:cNvPr id="9" name="Rectangle 8"/>
          <p:cNvSpPr/>
          <p:nvPr/>
        </p:nvSpPr>
        <p:spPr>
          <a:xfrm>
            <a:off x="886011" y="4036563"/>
            <a:ext cx="1836840" cy="2161905"/>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Photography</a:t>
            </a:r>
          </a:p>
          <a:p>
            <a:pPr algn="ctr"/>
            <a:endParaRPr lang="en-US" dirty="0" smtClean="0">
              <a:solidFill>
                <a:srgbClr val="4C4545"/>
              </a:solidFill>
            </a:endParaRPr>
          </a:p>
          <a:p>
            <a:pPr algn="ctr"/>
            <a:endParaRPr lang="en-US" dirty="0">
              <a:solidFill>
                <a:srgbClr val="4C4545"/>
              </a:solidFill>
            </a:endParaRPr>
          </a:p>
          <a:p>
            <a:pPr algn="ctr"/>
            <a:endParaRPr lang="en-US" dirty="0" smtClean="0">
              <a:solidFill>
                <a:srgbClr val="4C4545"/>
              </a:solidFill>
            </a:endParaRPr>
          </a:p>
          <a:p>
            <a:pPr algn="ctr"/>
            <a:endParaRPr lang="en-US" dirty="0">
              <a:solidFill>
                <a:srgbClr val="4C4545"/>
              </a:solidFill>
            </a:endParaRPr>
          </a:p>
          <a:p>
            <a:pPr algn="ctr"/>
            <a:endParaRPr lang="en-US" dirty="0" smtClean="0">
              <a:solidFill>
                <a:srgbClr val="4C4545"/>
              </a:solidFill>
            </a:endParaRPr>
          </a:p>
        </p:txBody>
      </p:sp>
      <p:sp>
        <p:nvSpPr>
          <p:cNvPr id="11" name="Rectangle 10"/>
          <p:cNvSpPr/>
          <p:nvPr/>
        </p:nvSpPr>
        <p:spPr>
          <a:xfrm>
            <a:off x="6207158" y="4036563"/>
            <a:ext cx="1836840" cy="2161905"/>
          </a:xfrm>
          <a:prstGeom prst="rect">
            <a:avLst/>
          </a:prstGeom>
          <a:solidFill>
            <a:schemeClr val="accent1">
              <a:alpha val="2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lumMod val="50000"/>
                  </a:schemeClr>
                </a:solidFill>
              </a:rPr>
              <a:t>Semiotics</a:t>
            </a:r>
          </a:p>
          <a:p>
            <a:pPr algn="ctr"/>
            <a:r>
              <a:rPr lang="en-US" dirty="0" smtClean="0">
                <a:solidFill>
                  <a:schemeClr val="bg1">
                    <a:lumMod val="50000"/>
                  </a:schemeClr>
                </a:solidFill>
              </a:rPr>
              <a:t>Content analysis</a:t>
            </a:r>
          </a:p>
          <a:p>
            <a:pPr algn="ctr"/>
            <a:r>
              <a:rPr lang="en-US" dirty="0" smtClean="0">
                <a:solidFill>
                  <a:schemeClr val="bg1">
                    <a:lumMod val="50000"/>
                  </a:schemeClr>
                </a:solidFill>
              </a:rPr>
              <a:t>Documentary</a:t>
            </a:r>
          </a:p>
          <a:p>
            <a:pPr algn="ctr"/>
            <a:endParaRPr lang="en-US" dirty="0" smtClean="0">
              <a:solidFill>
                <a:srgbClr val="4C4545"/>
              </a:solidFill>
            </a:endParaRPr>
          </a:p>
          <a:p>
            <a:pPr algn="ctr"/>
            <a:endParaRPr lang="en-US" dirty="0" smtClean="0">
              <a:solidFill>
                <a:srgbClr val="4C4545"/>
              </a:solidFill>
            </a:endParaRPr>
          </a:p>
        </p:txBody>
      </p:sp>
      <p:grpSp>
        <p:nvGrpSpPr>
          <p:cNvPr id="3" name="Group 2"/>
          <p:cNvGrpSpPr/>
          <p:nvPr/>
        </p:nvGrpSpPr>
        <p:grpSpPr>
          <a:xfrm>
            <a:off x="2722851" y="2691042"/>
            <a:ext cx="3484307" cy="1148984"/>
            <a:chOff x="2722851" y="2691042"/>
            <a:chExt cx="3484307" cy="1148984"/>
          </a:xfrm>
          <a:solidFill>
            <a:schemeClr val="accent1">
              <a:alpha val="26000"/>
            </a:schemeClr>
          </a:solidFill>
        </p:grpSpPr>
        <p:cxnSp>
          <p:nvCxnSpPr>
            <p:cNvPr id="14" name="Straight Arrow Connector 13"/>
            <p:cNvCxnSpPr/>
            <p:nvPr/>
          </p:nvCxnSpPr>
          <p:spPr>
            <a:xfrm>
              <a:off x="5307225" y="3266752"/>
              <a:ext cx="899933" cy="0"/>
            </a:xfrm>
            <a:prstGeom prst="straightConnector1">
              <a:avLst/>
            </a:prstGeom>
            <a:grpFill/>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22784" y="2691042"/>
              <a:ext cx="1836840" cy="1148984"/>
            </a:xfrm>
            <a:prstGeom prst="rect">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bg1">
                      <a:lumMod val="50000"/>
                    </a:schemeClr>
                  </a:solidFill>
                </a:rPr>
                <a:t>Video and film making?</a:t>
              </a:r>
              <a:endParaRPr lang="en-US" sz="2400" dirty="0">
                <a:solidFill>
                  <a:schemeClr val="bg1">
                    <a:lumMod val="50000"/>
                  </a:schemeClr>
                </a:solidFill>
              </a:endParaRPr>
            </a:p>
          </p:txBody>
        </p:sp>
        <p:cxnSp>
          <p:nvCxnSpPr>
            <p:cNvPr id="13" name="Straight Arrow Connector 12"/>
            <p:cNvCxnSpPr>
              <a:stCxn id="10" idx="1"/>
            </p:cNvCxnSpPr>
            <p:nvPr/>
          </p:nvCxnSpPr>
          <p:spPr>
            <a:xfrm flipH="1">
              <a:off x="2722851" y="3265534"/>
              <a:ext cx="899933" cy="0"/>
            </a:xfrm>
            <a:prstGeom prst="straightConnector1">
              <a:avLst/>
            </a:prstGeom>
            <a:grpFill/>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4" name="Donut 3"/>
          <p:cNvSpPr/>
          <p:nvPr/>
        </p:nvSpPr>
        <p:spPr>
          <a:xfrm rot="4872558">
            <a:off x="123665" y="2366115"/>
            <a:ext cx="3144261" cy="2603821"/>
          </a:xfrm>
          <a:prstGeom prst="donut">
            <a:avLst>
              <a:gd name="adj" fmla="val 0"/>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525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ld-cameras-1424754-639x426.jpg"/>
          <p:cNvPicPr>
            <a:picLocks noChangeAspect="1"/>
          </p:cNvPicPr>
          <p:nvPr/>
        </p:nvPicPr>
        <p:blipFill rotWithShape="1">
          <a:blip r:embed="rId2">
            <a:alphaModFix amt="98000"/>
            <a:extLst>
              <a:ext uri="{28A0092B-C50C-407E-A947-70E740481C1C}">
                <a14:useLocalDpi xmlns:a14="http://schemas.microsoft.com/office/drawing/2010/main" val="0"/>
              </a:ext>
            </a:extLst>
          </a:blip>
          <a:srcRect t="22693" r="5838"/>
          <a:stretch/>
        </p:blipFill>
        <p:spPr>
          <a:xfrm>
            <a:off x="57720" y="1900627"/>
            <a:ext cx="9022178" cy="4938129"/>
          </a:xfrm>
          <a:prstGeom prst="rect">
            <a:avLst/>
          </a:prstGeom>
        </p:spPr>
      </p:pic>
      <p:sp>
        <p:nvSpPr>
          <p:cNvPr id="2" name="Title 1"/>
          <p:cNvSpPr>
            <a:spLocks noGrp="1"/>
          </p:cNvSpPr>
          <p:nvPr>
            <p:ph type="title"/>
          </p:nvPr>
        </p:nvSpPr>
        <p:spPr>
          <a:xfrm>
            <a:off x="457199" y="152718"/>
            <a:ext cx="8003861" cy="1371600"/>
          </a:xfrm>
        </p:spPr>
        <p:txBody>
          <a:bodyPr>
            <a:normAutofit/>
          </a:bodyPr>
          <a:lstStyle/>
          <a:p>
            <a:r>
              <a:rPr lang="en-US" sz="3200" dirty="0" smtClean="0"/>
              <a:t>Photography’s heritage as a research method</a:t>
            </a:r>
            <a:endParaRPr lang="en-US" sz="3200" dirty="0"/>
          </a:p>
        </p:txBody>
      </p:sp>
      <p:sp>
        <p:nvSpPr>
          <p:cNvPr id="10" name="Content Placeholder 9"/>
          <p:cNvSpPr>
            <a:spLocks noGrp="1"/>
          </p:cNvSpPr>
          <p:nvPr>
            <p:ph sz="quarter" idx="1"/>
          </p:nvPr>
        </p:nvSpPr>
        <p:spPr>
          <a:xfrm>
            <a:off x="457200" y="2289203"/>
            <a:ext cx="7620000" cy="4373563"/>
          </a:xfrm>
        </p:spPr>
        <p:txBody>
          <a:bodyPr>
            <a:normAutofit/>
          </a:bodyPr>
          <a:lstStyle/>
          <a:p>
            <a:pPr marL="342900" indent="-342900">
              <a:buFont typeface="Arial"/>
              <a:buChar char="•"/>
            </a:pPr>
            <a:r>
              <a:rPr lang="en-US" sz="2400" dirty="0" smtClean="0"/>
              <a:t>Anthropology – ‘Meads’ (1942) Balinese tale’</a:t>
            </a:r>
          </a:p>
          <a:p>
            <a:pPr marL="342900" indent="-342900">
              <a:buFont typeface="Arial"/>
              <a:buChar char="•"/>
            </a:pPr>
            <a:r>
              <a:rPr lang="en-US" sz="2400" dirty="0" smtClean="0"/>
              <a:t>Sociology (see </a:t>
            </a:r>
            <a:r>
              <a:rPr lang="en-US" sz="2400" dirty="0" err="1" smtClean="0"/>
              <a:t>Strangleman</a:t>
            </a:r>
            <a:r>
              <a:rPr lang="en-US" sz="2400" dirty="0" smtClean="0"/>
              <a:t> 2012)</a:t>
            </a:r>
          </a:p>
          <a:p>
            <a:pPr marL="342900" indent="-342900">
              <a:buFont typeface="Arial"/>
              <a:buChar char="•"/>
            </a:pPr>
            <a:r>
              <a:rPr lang="en-US" sz="2400" dirty="0" smtClean="0"/>
              <a:t>Visual Sociology (IVSA) </a:t>
            </a:r>
            <a:r>
              <a:rPr lang="en-US" sz="2400" i="1" dirty="0" smtClean="0"/>
              <a:t>Visual Studies</a:t>
            </a:r>
            <a:endParaRPr lang="en-US" sz="2400" dirty="0" smtClean="0"/>
          </a:p>
          <a:p>
            <a:pPr marL="342900" indent="-342900">
              <a:buFont typeface="Arial"/>
              <a:buChar char="•"/>
            </a:pPr>
            <a:r>
              <a:rPr lang="en-US" sz="2400" dirty="0" smtClean="0"/>
              <a:t>Digital revolution</a:t>
            </a:r>
          </a:p>
          <a:p>
            <a:pPr marL="342900" indent="-342900">
              <a:buFont typeface="Arial"/>
              <a:buChar char="•"/>
            </a:pPr>
            <a:r>
              <a:rPr lang="en-US" sz="2400" dirty="0" smtClean="0"/>
              <a:t>Rise of qualitative legitimacy</a:t>
            </a:r>
          </a:p>
          <a:p>
            <a:pPr marL="342900" indent="-342900">
              <a:buFont typeface="Arial"/>
              <a:buChar char="•"/>
            </a:pPr>
            <a:r>
              <a:rPr lang="en-US" sz="2400" dirty="0" smtClean="0"/>
              <a:t>Ubiquity of photography</a:t>
            </a:r>
          </a:p>
          <a:p>
            <a:pPr marL="342900" indent="-342900">
              <a:buFont typeface="Arial"/>
              <a:buChar char="•"/>
            </a:pPr>
            <a:r>
              <a:rPr lang="en-US" sz="2400" dirty="0" smtClean="0"/>
              <a:t>Changing role of photography in society</a:t>
            </a:r>
          </a:p>
          <a:p>
            <a:pPr marL="342900" indent="-342900">
              <a:buFont typeface="Arial"/>
              <a:buChar char="•"/>
            </a:pPr>
            <a:endParaRPr lang="en-US" sz="2400" dirty="0" smtClean="0"/>
          </a:p>
        </p:txBody>
      </p:sp>
    </p:spTree>
    <p:extLst>
      <p:ext uri="{BB962C8B-B14F-4D97-AF65-F5344CB8AC3E}">
        <p14:creationId xmlns:p14="http://schemas.microsoft.com/office/powerpoint/2010/main" val="559897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8"/>
                                        </p:tgtEl>
                                        <p:attrNameLst>
                                          <p:attrName>style.opacity</p:attrName>
                                        </p:attrNameLst>
                                      </p:cBhvr>
                                      <p:to>
                                        <p:strVal val="0.25"/>
                                      </p:to>
                                    </p:set>
                                    <p:animEffect filter="image" prLst="opacity: 0.25">
                                      <p:cBhvr rctx="IE">
                                        <p:cTn id="9"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3:</a:t>
            </a:r>
            <a:endParaRPr lang="en-US" dirty="0"/>
          </a:p>
        </p:txBody>
      </p:sp>
      <p:sp>
        <p:nvSpPr>
          <p:cNvPr id="3" name="Content Placeholder 2"/>
          <p:cNvSpPr>
            <a:spLocks noGrp="1"/>
          </p:cNvSpPr>
          <p:nvPr>
            <p:ph sz="quarter" idx="1"/>
          </p:nvPr>
        </p:nvSpPr>
        <p:spPr/>
        <p:txBody>
          <a:bodyPr/>
          <a:lstStyle/>
          <a:p>
            <a:r>
              <a:rPr lang="en-US" dirty="0"/>
              <a:t>Reflecting on the process as a researcher:</a:t>
            </a:r>
          </a:p>
          <a:p>
            <a:pPr lvl="1"/>
            <a:r>
              <a:rPr lang="en-US" dirty="0"/>
              <a:t>How did it feel to interview with photographs?</a:t>
            </a:r>
          </a:p>
          <a:p>
            <a:pPr lvl="1"/>
            <a:r>
              <a:rPr lang="en-US" dirty="0"/>
              <a:t>What kind of ‘data’ did you generate? </a:t>
            </a:r>
          </a:p>
          <a:p>
            <a:pPr lvl="1"/>
            <a:r>
              <a:rPr lang="en-US" dirty="0"/>
              <a:t>What (if anything) do you think the image added to a ‘normal’ interview</a:t>
            </a:r>
            <a:r>
              <a:rPr lang="en-US" dirty="0" smtClean="0"/>
              <a:t>?</a:t>
            </a:r>
          </a:p>
          <a:p>
            <a:pPr lvl="1"/>
            <a:endParaRPr lang="en-US" dirty="0"/>
          </a:p>
          <a:p>
            <a:r>
              <a:rPr lang="en-US" dirty="0" smtClean="0"/>
              <a:t>Discuss in your small groups and be ready to feed back as before.</a:t>
            </a:r>
            <a:endParaRPr lang="en-US" dirty="0"/>
          </a:p>
          <a:p>
            <a:pPr marL="0" indent="0">
              <a:buNone/>
            </a:pPr>
            <a:endParaRPr lang="en-US" dirty="0"/>
          </a:p>
        </p:txBody>
      </p:sp>
    </p:spTree>
    <p:extLst>
      <p:ext uri="{BB962C8B-B14F-4D97-AF65-F5344CB8AC3E}">
        <p14:creationId xmlns:p14="http://schemas.microsoft.com/office/powerpoint/2010/main" val="3582394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summary themes:</a:t>
            </a:r>
            <a:endParaRPr lang="en-US" dirty="0"/>
          </a:p>
        </p:txBody>
      </p:sp>
      <p:sp>
        <p:nvSpPr>
          <p:cNvPr id="3" name="Content Placeholder 2"/>
          <p:cNvSpPr>
            <a:spLocks noGrp="1"/>
          </p:cNvSpPr>
          <p:nvPr>
            <p:ph sz="quarter" idx="1"/>
          </p:nvPr>
        </p:nvSpPr>
        <p:spPr>
          <a:xfrm>
            <a:off x="612648" y="2047874"/>
            <a:ext cx="8153400" cy="4048125"/>
          </a:xfrm>
        </p:spPr>
        <p:txBody>
          <a:bodyPr>
            <a:normAutofit/>
          </a:bodyPr>
          <a:lstStyle/>
          <a:p>
            <a:r>
              <a:rPr lang="en-US" sz="3600" dirty="0" smtClean="0"/>
              <a:t>Inventory</a:t>
            </a:r>
          </a:p>
          <a:p>
            <a:r>
              <a:rPr lang="en-US" sz="3600" dirty="0" smtClean="0"/>
              <a:t>Subjectivity (removed observation)</a:t>
            </a:r>
          </a:p>
          <a:p>
            <a:r>
              <a:rPr lang="en-US" sz="3600" dirty="0" smtClean="0"/>
              <a:t>Construction or reality?</a:t>
            </a:r>
          </a:p>
          <a:p>
            <a:r>
              <a:rPr lang="en-US" sz="3600" dirty="0" smtClean="0"/>
              <a:t>Ownership</a:t>
            </a:r>
          </a:p>
          <a:p>
            <a:r>
              <a:rPr lang="en-US" sz="3600" dirty="0" smtClean="0"/>
              <a:t>Focus</a:t>
            </a:r>
          </a:p>
          <a:p>
            <a:r>
              <a:rPr lang="en-US" sz="3600" dirty="0" smtClean="0"/>
              <a:t>Sensation/ intangibles/ emotion</a:t>
            </a:r>
          </a:p>
          <a:p>
            <a:endParaRPr lang="en-US" sz="3600" dirty="0" smtClean="0"/>
          </a:p>
          <a:p>
            <a:endParaRPr lang="en-US" sz="3600" dirty="0"/>
          </a:p>
        </p:txBody>
      </p:sp>
    </p:spTree>
    <p:extLst>
      <p:ext uri="{BB962C8B-B14F-4D97-AF65-F5344CB8AC3E}">
        <p14:creationId xmlns:p14="http://schemas.microsoft.com/office/powerpoint/2010/main" val="21810489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1107109"/>
            <a:ext cx="9144001" cy="2070544"/>
            <a:chOff x="-1" y="1107109"/>
            <a:chExt cx="9144001" cy="2070544"/>
          </a:xfrm>
        </p:grpSpPr>
        <p:pic>
          <p:nvPicPr>
            <p:cNvPr id="5" name="Picture 4" descr="Coding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07553"/>
              <a:ext cx="3020032" cy="2032171"/>
            </a:xfrm>
            <a:prstGeom prst="rect">
              <a:avLst/>
            </a:prstGeom>
          </p:spPr>
        </p:pic>
        <p:pic>
          <p:nvPicPr>
            <p:cNvPr id="6" name="Picture 5" descr="cod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0031" y="1107109"/>
              <a:ext cx="3063269" cy="2070543"/>
            </a:xfrm>
            <a:prstGeom prst="rect">
              <a:avLst/>
            </a:prstGeom>
          </p:spPr>
        </p:pic>
        <p:pic>
          <p:nvPicPr>
            <p:cNvPr id="7" name="Picture 6" descr="Content analysis 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300" y="1107553"/>
              <a:ext cx="3060700" cy="2070100"/>
            </a:xfrm>
            <a:prstGeom prst="rect">
              <a:avLst/>
            </a:prstGeom>
          </p:spPr>
        </p:pic>
      </p:grpSp>
      <p:sp>
        <p:nvSpPr>
          <p:cNvPr id="11" name="TextBox 10"/>
          <p:cNvSpPr txBox="1"/>
          <p:nvPr/>
        </p:nvSpPr>
        <p:spPr>
          <a:xfrm>
            <a:off x="1011034" y="3538420"/>
            <a:ext cx="7175874" cy="769441"/>
          </a:xfrm>
          <a:prstGeom prst="rect">
            <a:avLst/>
          </a:prstGeom>
          <a:noFill/>
        </p:spPr>
        <p:txBody>
          <a:bodyPr wrap="square" rtlCol="0">
            <a:spAutoFit/>
          </a:bodyPr>
          <a:lstStyle/>
          <a:p>
            <a:pPr algn="ctr"/>
            <a:r>
              <a:rPr lang="en-US" sz="4400" b="1" dirty="0" smtClean="0">
                <a:solidFill>
                  <a:srgbClr val="FF0000"/>
                </a:solidFill>
              </a:rPr>
              <a:t>‘Where’ is the data?</a:t>
            </a:r>
            <a:endParaRPr lang="en-US" sz="4400" b="1" dirty="0">
              <a:solidFill>
                <a:srgbClr val="FF0000"/>
              </a:solidFill>
            </a:endParaRPr>
          </a:p>
        </p:txBody>
      </p:sp>
    </p:spTree>
    <p:extLst>
      <p:ext uri="{BB962C8B-B14F-4D97-AF65-F5344CB8AC3E}">
        <p14:creationId xmlns:p14="http://schemas.microsoft.com/office/powerpoint/2010/main" val="413990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0487 (1).jpg"/>
          <p:cNvPicPr>
            <a:picLocks noChangeAspect="1"/>
          </p:cNvPicPr>
          <p:nvPr/>
        </p:nvPicPr>
        <p:blipFill>
          <a:blip r:embed="rId2">
            <a:alphaModFix amt="41000"/>
            <a:extLst>
              <a:ext uri="{28A0092B-C50C-407E-A947-70E740481C1C}">
                <a14:useLocalDpi xmlns:a14="http://schemas.microsoft.com/office/drawing/2010/main" val="0"/>
              </a:ext>
            </a:extLst>
          </a:blip>
          <a:stretch>
            <a:fillRect/>
          </a:stretch>
        </p:blipFill>
        <p:spPr>
          <a:xfrm rot="1254606">
            <a:off x="3078136" y="527063"/>
            <a:ext cx="6053533" cy="4540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616484" y="1654139"/>
            <a:ext cx="6114828" cy="1143000"/>
          </a:xfrm>
        </p:spPr>
        <p:txBody>
          <a:bodyPr/>
          <a:lstStyle/>
          <a:p>
            <a:r>
              <a:rPr lang="en-US" dirty="0" smtClean="0"/>
              <a:t>Thinking about </a:t>
            </a:r>
            <a:r>
              <a:rPr lang="en-US" i="1" dirty="0" smtClean="0"/>
              <a:t>analysis</a:t>
            </a:r>
            <a:r>
              <a:rPr lang="en-US" dirty="0" smtClean="0"/>
              <a:t>:</a:t>
            </a:r>
            <a:endParaRPr lang="en-US" dirty="0"/>
          </a:p>
        </p:txBody>
      </p:sp>
      <p:sp>
        <p:nvSpPr>
          <p:cNvPr id="3" name="Content Placeholder 2"/>
          <p:cNvSpPr>
            <a:spLocks noGrp="1"/>
          </p:cNvSpPr>
          <p:nvPr>
            <p:ph idx="1"/>
          </p:nvPr>
        </p:nvSpPr>
        <p:spPr>
          <a:xfrm>
            <a:off x="715122" y="3217866"/>
            <a:ext cx="7188204" cy="2826419"/>
          </a:xfrm>
        </p:spPr>
        <p:txBody>
          <a:bodyPr>
            <a:normAutofit fontScale="92500" lnSpcReduction="10000"/>
          </a:bodyPr>
          <a:lstStyle/>
          <a:p>
            <a:pPr>
              <a:lnSpc>
                <a:spcPct val="120000"/>
              </a:lnSpc>
            </a:pPr>
            <a:r>
              <a:rPr lang="en-US" dirty="0" smtClean="0"/>
              <a:t>Very little out there on </a:t>
            </a:r>
            <a:r>
              <a:rPr lang="en-US" i="1" u="sng" dirty="0" smtClean="0"/>
              <a:t>analysis</a:t>
            </a:r>
            <a:r>
              <a:rPr lang="en-US" dirty="0" smtClean="0"/>
              <a:t> of photographic methods, beyond reduction to text/ illustration</a:t>
            </a:r>
          </a:p>
          <a:p>
            <a:r>
              <a:rPr lang="en-US" dirty="0" smtClean="0"/>
              <a:t>“Analytical blindness”</a:t>
            </a:r>
          </a:p>
          <a:p>
            <a:r>
              <a:rPr lang="en-US" dirty="0" smtClean="0"/>
              <a:t>What more can the </a:t>
            </a:r>
            <a:r>
              <a:rPr lang="en-US" i="1" u="sng" dirty="0" smtClean="0"/>
              <a:t>visual</a:t>
            </a:r>
            <a:r>
              <a:rPr lang="en-US" dirty="0" smtClean="0"/>
              <a:t> show us?</a:t>
            </a:r>
          </a:p>
          <a:p>
            <a:r>
              <a:rPr lang="en-US" dirty="0" smtClean="0"/>
              <a:t>What patterns might we see across collections of photos? </a:t>
            </a:r>
            <a:endParaRPr lang="en-US" dirty="0"/>
          </a:p>
        </p:txBody>
      </p:sp>
    </p:spTree>
    <p:extLst>
      <p:ext uri="{BB962C8B-B14F-4D97-AF65-F5344CB8AC3E}">
        <p14:creationId xmlns:p14="http://schemas.microsoft.com/office/powerpoint/2010/main" val="36545759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43" y="228600"/>
            <a:ext cx="4989926" cy="990600"/>
          </a:xfrm>
        </p:spPr>
        <p:txBody>
          <a:bodyPr>
            <a:noAutofit/>
          </a:bodyPr>
          <a:lstStyle/>
          <a:p>
            <a:r>
              <a:rPr lang="en-US" sz="3200" dirty="0" smtClean="0"/>
              <a:t>An archaeological approach </a:t>
            </a:r>
            <a:br>
              <a:rPr lang="en-US" sz="3200" dirty="0" smtClean="0"/>
            </a:br>
            <a:r>
              <a:rPr lang="en-US" sz="3200" dirty="0" smtClean="0"/>
              <a:t>to the visual in research</a:t>
            </a:r>
            <a:endParaRPr lang="en-US" sz="3200" dirty="0"/>
          </a:p>
        </p:txBody>
      </p:sp>
      <p:sp>
        <p:nvSpPr>
          <p:cNvPr id="3" name="Content Placeholder 2"/>
          <p:cNvSpPr>
            <a:spLocks noGrp="1"/>
          </p:cNvSpPr>
          <p:nvPr>
            <p:ph idx="1"/>
          </p:nvPr>
        </p:nvSpPr>
        <p:spPr>
          <a:xfrm>
            <a:off x="703074" y="2307007"/>
            <a:ext cx="5886540" cy="4025783"/>
          </a:xfrm>
        </p:spPr>
        <p:txBody>
          <a:bodyPr>
            <a:normAutofit fontScale="92500" lnSpcReduction="10000"/>
          </a:bodyPr>
          <a:lstStyle/>
          <a:p>
            <a:pPr>
              <a:lnSpc>
                <a:spcPct val="110000"/>
              </a:lnSpc>
            </a:pPr>
            <a:r>
              <a:rPr lang="en-US" dirty="0"/>
              <a:t>Read images for clues about the culture/ society that produced </a:t>
            </a:r>
            <a:r>
              <a:rPr lang="en-US" dirty="0" smtClean="0"/>
              <a:t>it </a:t>
            </a:r>
          </a:p>
          <a:p>
            <a:pPr marL="0" indent="0">
              <a:lnSpc>
                <a:spcPct val="110000"/>
              </a:lnSpc>
              <a:buNone/>
            </a:pPr>
            <a:r>
              <a:rPr lang="en-US" sz="1600" dirty="0" smtClean="0"/>
              <a:t>      (Kress and Van </a:t>
            </a:r>
            <a:r>
              <a:rPr lang="en-US" sz="1600" dirty="0" err="1" smtClean="0"/>
              <a:t>Leeuwen</a:t>
            </a:r>
            <a:r>
              <a:rPr lang="en-US" sz="1600" dirty="0" smtClean="0"/>
              <a:t> 1996)</a:t>
            </a:r>
            <a:endParaRPr lang="en-US" dirty="0"/>
          </a:p>
          <a:p>
            <a:pPr>
              <a:lnSpc>
                <a:spcPct val="110000"/>
              </a:lnSpc>
            </a:pPr>
            <a:r>
              <a:rPr lang="en-US" dirty="0" smtClean="0"/>
              <a:t>“</a:t>
            </a:r>
            <a:r>
              <a:rPr lang="en-US" dirty="0" err="1" smtClean="0"/>
              <a:t>Sedimented</a:t>
            </a:r>
            <a:r>
              <a:rPr lang="en-US" dirty="0" smtClean="0"/>
              <a:t> social knowledge” </a:t>
            </a:r>
            <a:endParaRPr lang="en-US" dirty="0"/>
          </a:p>
          <a:p>
            <a:pPr marL="0" indent="0">
              <a:lnSpc>
                <a:spcPct val="110000"/>
              </a:lnSpc>
              <a:buNone/>
            </a:pPr>
            <a:r>
              <a:rPr lang="en-US" sz="1600" dirty="0" smtClean="0"/>
              <a:t>      (Meyer et al. 2013)</a:t>
            </a:r>
            <a:endParaRPr lang="en-US" dirty="0" smtClean="0"/>
          </a:p>
          <a:p>
            <a:pPr>
              <a:lnSpc>
                <a:spcPct val="110000"/>
              </a:lnSpc>
            </a:pPr>
            <a:r>
              <a:rPr lang="en-US" dirty="0" smtClean="0"/>
              <a:t>Field-study photography is full of both active and less conscious decisions… could we read photographs in similar ways?</a:t>
            </a:r>
            <a:endParaRPr lang="en-US" dirty="0"/>
          </a:p>
        </p:txBody>
      </p:sp>
      <p:grpSp>
        <p:nvGrpSpPr>
          <p:cNvPr id="4" name="Group 3"/>
          <p:cNvGrpSpPr/>
          <p:nvPr/>
        </p:nvGrpSpPr>
        <p:grpSpPr>
          <a:xfrm>
            <a:off x="6089928" y="938796"/>
            <a:ext cx="2736192" cy="1791917"/>
            <a:chOff x="6089928" y="938796"/>
            <a:chExt cx="2736192" cy="1791917"/>
          </a:xfrm>
        </p:grpSpPr>
        <p:sp>
          <p:nvSpPr>
            <p:cNvPr id="7" name="TextBox 6"/>
            <p:cNvSpPr txBox="1"/>
            <p:nvPr/>
          </p:nvSpPr>
          <p:spPr>
            <a:xfrm>
              <a:off x="6089928" y="938796"/>
              <a:ext cx="2736192" cy="1323439"/>
            </a:xfrm>
            <a:prstGeom prst="rect">
              <a:avLst/>
            </a:prstGeom>
            <a:solidFill>
              <a:srgbClr val="DD8047"/>
            </a:solidFill>
          </p:spPr>
          <p:txBody>
            <a:bodyPr wrap="square" rtlCol="0">
              <a:spAutoFit/>
            </a:bodyPr>
            <a:lstStyle/>
            <a:p>
              <a:pPr algn="ctr"/>
              <a:r>
                <a:rPr lang="en-US" sz="2000" dirty="0" smtClean="0"/>
                <a:t>Visual mode of meaning, communicates through the ‘silent speech’ of the material domain </a:t>
              </a:r>
              <a:endParaRPr lang="en-US" sz="2000" dirty="0"/>
            </a:p>
          </p:txBody>
        </p:sp>
        <p:sp>
          <p:nvSpPr>
            <p:cNvPr id="10" name="TextBox 9"/>
            <p:cNvSpPr txBox="1"/>
            <p:nvPr/>
          </p:nvSpPr>
          <p:spPr>
            <a:xfrm>
              <a:off x="7260250" y="2422936"/>
              <a:ext cx="1565870" cy="307777"/>
            </a:xfrm>
            <a:prstGeom prst="rect">
              <a:avLst/>
            </a:prstGeom>
            <a:noFill/>
          </p:spPr>
          <p:txBody>
            <a:bodyPr wrap="square" rtlCol="0">
              <a:spAutoFit/>
            </a:bodyPr>
            <a:lstStyle/>
            <a:p>
              <a:r>
                <a:rPr lang="en-US" sz="1400" dirty="0" err="1" smtClean="0"/>
                <a:t>Ranciere</a:t>
              </a:r>
              <a:r>
                <a:rPr lang="en-US" sz="1400" dirty="0" smtClean="0"/>
                <a:t> 2006</a:t>
              </a:r>
              <a:endParaRPr lang="en-US" sz="1400" dirty="0"/>
            </a:p>
          </p:txBody>
        </p:sp>
      </p:grpSp>
    </p:spTree>
    <p:extLst>
      <p:ext uri="{BB962C8B-B14F-4D97-AF65-F5344CB8AC3E}">
        <p14:creationId xmlns:p14="http://schemas.microsoft.com/office/powerpoint/2010/main" val="3989077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methodology</a:t>
            </a:r>
            <a:endParaRPr lang="en-US" dirty="0"/>
          </a:p>
        </p:txBody>
      </p:sp>
      <p:sp>
        <p:nvSpPr>
          <p:cNvPr id="3" name="Content Placeholder 2"/>
          <p:cNvSpPr>
            <a:spLocks noGrp="1"/>
          </p:cNvSpPr>
          <p:nvPr>
            <p:ph sz="quarter" idx="1"/>
          </p:nvPr>
        </p:nvSpPr>
        <p:spPr/>
        <p:txBody>
          <a:bodyPr>
            <a:normAutofit/>
          </a:bodyPr>
          <a:lstStyle/>
          <a:p>
            <a:r>
              <a:rPr lang="en-US" dirty="0" smtClean="0"/>
              <a:t>Give participants a camera</a:t>
            </a:r>
          </a:p>
          <a:p>
            <a:r>
              <a:rPr lang="en-US" dirty="0" smtClean="0"/>
              <a:t>Provide a brief, e.g., “show me how it feels to work here…”</a:t>
            </a:r>
          </a:p>
          <a:p>
            <a:r>
              <a:rPr lang="en-US" dirty="0" smtClean="0"/>
              <a:t>Interview the participants about their images</a:t>
            </a:r>
          </a:p>
          <a:p>
            <a:pPr lvl="1"/>
            <a:r>
              <a:rPr lang="en-US" dirty="0" smtClean="0"/>
              <a:t>Question motives, content, composition, what’s missing etc.</a:t>
            </a:r>
          </a:p>
          <a:p>
            <a:pPr lvl="1"/>
            <a:r>
              <a:rPr lang="en-US" dirty="0" smtClean="0"/>
              <a:t>Printed or digital?</a:t>
            </a:r>
          </a:p>
          <a:p>
            <a:r>
              <a:rPr lang="en-US" dirty="0" smtClean="0"/>
              <a:t>Can be adapted to use ‘found’ images, or researcher generated ones (elicitation)</a:t>
            </a:r>
            <a:endParaRPr lang="en-US" dirty="0"/>
          </a:p>
        </p:txBody>
      </p:sp>
    </p:spTree>
    <p:extLst>
      <p:ext uri="{BB962C8B-B14F-4D97-AF65-F5344CB8AC3E}">
        <p14:creationId xmlns:p14="http://schemas.microsoft.com/office/powerpoint/2010/main" val="39922178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An ethical commitment to participant ‘voice’</a:t>
            </a:r>
            <a:endParaRPr lang="en-US" sz="3200" dirty="0"/>
          </a:p>
        </p:txBody>
      </p:sp>
      <p:sp>
        <p:nvSpPr>
          <p:cNvPr id="3" name="Content Placeholder 2"/>
          <p:cNvSpPr>
            <a:spLocks noGrp="1"/>
          </p:cNvSpPr>
          <p:nvPr>
            <p:ph idx="1"/>
          </p:nvPr>
        </p:nvSpPr>
        <p:spPr>
          <a:xfrm>
            <a:off x="612648" y="2064157"/>
            <a:ext cx="5591791" cy="3974005"/>
          </a:xfrm>
        </p:spPr>
        <p:txBody>
          <a:bodyPr>
            <a:normAutofit fontScale="85000" lnSpcReduction="20000"/>
          </a:bodyPr>
          <a:lstStyle/>
          <a:p>
            <a:pPr>
              <a:lnSpc>
                <a:spcPct val="120000"/>
              </a:lnSpc>
            </a:pPr>
            <a:r>
              <a:rPr lang="en-US" dirty="0" smtClean="0"/>
              <a:t>Meaning is not ‘in’ the image – photographer needs to explain its significance</a:t>
            </a:r>
          </a:p>
          <a:p>
            <a:pPr>
              <a:lnSpc>
                <a:spcPct val="120000"/>
              </a:lnSpc>
            </a:pPr>
            <a:r>
              <a:rPr lang="en-US" dirty="0" smtClean="0"/>
              <a:t>The point of these methods is to foreground participant voice – sometimes for political reasons </a:t>
            </a:r>
          </a:p>
          <a:p>
            <a:pPr>
              <a:lnSpc>
                <a:spcPct val="120000"/>
              </a:lnSpc>
            </a:pPr>
            <a:r>
              <a:rPr lang="en-US" dirty="0" smtClean="0"/>
              <a:t>Need a context-sensitive method to keep these participant generated meanings </a:t>
            </a:r>
          </a:p>
          <a:p>
            <a:pPr marL="0" indent="0">
              <a:lnSpc>
                <a:spcPct val="110000"/>
              </a:lnSpc>
              <a:buNone/>
            </a:pPr>
            <a:endParaRPr lang="en-US" dirty="0" smtClean="0"/>
          </a:p>
        </p:txBody>
      </p:sp>
      <p:grpSp>
        <p:nvGrpSpPr>
          <p:cNvPr id="6" name="Group 5"/>
          <p:cNvGrpSpPr/>
          <p:nvPr/>
        </p:nvGrpSpPr>
        <p:grpSpPr>
          <a:xfrm>
            <a:off x="5923365" y="1785996"/>
            <a:ext cx="3101961" cy="3064369"/>
            <a:chOff x="5923365" y="1785996"/>
            <a:chExt cx="3101961" cy="3064369"/>
          </a:xfrm>
        </p:grpSpPr>
        <p:sp>
          <p:nvSpPr>
            <p:cNvPr id="4" name="TextBox 3"/>
            <p:cNvSpPr txBox="1"/>
            <p:nvPr/>
          </p:nvSpPr>
          <p:spPr>
            <a:xfrm>
              <a:off x="5923365" y="3280705"/>
              <a:ext cx="3101961" cy="1569660"/>
            </a:xfrm>
            <a:prstGeom prst="rect">
              <a:avLst/>
            </a:prstGeom>
            <a:noFill/>
          </p:spPr>
          <p:txBody>
            <a:bodyPr wrap="square" rtlCol="0">
              <a:spAutoFit/>
            </a:bodyPr>
            <a:lstStyle/>
            <a:p>
              <a:r>
                <a:rPr lang="en-US" sz="1600" dirty="0" smtClean="0"/>
                <a:t>Wang </a:t>
              </a:r>
              <a:r>
                <a:rPr lang="en-US" sz="1600" dirty="0"/>
                <a:t>and Burris </a:t>
              </a:r>
              <a:r>
                <a:rPr lang="en-US" sz="1600" dirty="0" smtClean="0"/>
                <a:t>(1997), </a:t>
              </a:r>
              <a:endParaRPr lang="en-US" sz="1600" dirty="0"/>
            </a:p>
            <a:p>
              <a:r>
                <a:rPr lang="en-US" sz="1600" dirty="0" smtClean="0"/>
                <a:t>Wang </a:t>
              </a:r>
              <a:r>
                <a:rPr lang="en-US" sz="1600" dirty="0"/>
                <a:t>and Redwood-</a:t>
              </a:r>
              <a:r>
                <a:rPr lang="en-US" sz="1600" dirty="0" smtClean="0"/>
                <a:t>Jones</a:t>
              </a:r>
              <a:r>
                <a:rPr lang="en-US" sz="1600" dirty="0"/>
                <a:t> </a:t>
              </a:r>
              <a:r>
                <a:rPr lang="en-US" sz="1600" dirty="0" smtClean="0"/>
                <a:t>(2001), </a:t>
              </a:r>
            </a:p>
            <a:p>
              <a:r>
                <a:rPr lang="en-US" sz="1600" dirty="0" smtClean="0"/>
                <a:t>Warren, (2005)</a:t>
              </a:r>
            </a:p>
            <a:p>
              <a:r>
                <a:rPr lang="en-US" sz="1600" dirty="0" smtClean="0"/>
                <a:t>Drew </a:t>
              </a:r>
              <a:r>
                <a:rPr lang="en-US" sz="1600" dirty="0"/>
                <a:t>and Guillemin </a:t>
              </a:r>
              <a:r>
                <a:rPr lang="en-US" sz="1600" dirty="0" smtClean="0"/>
                <a:t>(2014)</a:t>
              </a:r>
            </a:p>
            <a:p>
              <a:endParaRPr lang="en-US" sz="1600" dirty="0"/>
            </a:p>
            <a:p>
              <a:pPr algn="ctr"/>
              <a:endParaRPr lang="en-US" sz="1600" dirty="0"/>
            </a:p>
          </p:txBody>
        </p:sp>
        <p:sp>
          <p:nvSpPr>
            <p:cNvPr id="5" name="TextBox 4"/>
            <p:cNvSpPr txBox="1"/>
            <p:nvPr/>
          </p:nvSpPr>
          <p:spPr>
            <a:xfrm>
              <a:off x="5996236" y="1785996"/>
              <a:ext cx="2082743" cy="1323439"/>
            </a:xfrm>
            <a:prstGeom prst="rect">
              <a:avLst/>
            </a:prstGeom>
            <a:solidFill>
              <a:schemeClr val="accent2"/>
            </a:solidFill>
          </p:spPr>
          <p:txBody>
            <a:bodyPr wrap="square" rtlCol="0">
              <a:spAutoFit/>
            </a:bodyPr>
            <a:lstStyle/>
            <a:p>
              <a:pPr algn="ctr"/>
              <a:endParaRPr lang="en-US" sz="2000" dirty="0" smtClean="0">
                <a:solidFill>
                  <a:srgbClr val="000000"/>
                </a:solidFill>
              </a:endParaRPr>
            </a:p>
            <a:p>
              <a:pPr algn="ctr"/>
              <a:r>
                <a:rPr lang="en-US" sz="2000" dirty="0" smtClean="0">
                  <a:solidFill>
                    <a:srgbClr val="000000"/>
                  </a:solidFill>
                </a:rPr>
                <a:t>Keep the data ‘grounded’</a:t>
              </a:r>
            </a:p>
            <a:p>
              <a:pPr algn="ctr"/>
              <a:endParaRPr lang="en-US" sz="2000" dirty="0" smtClean="0">
                <a:solidFill>
                  <a:srgbClr val="000000"/>
                </a:solidFill>
              </a:endParaRPr>
            </a:p>
          </p:txBody>
        </p:sp>
      </p:grpSp>
    </p:spTree>
    <p:extLst>
      <p:ext uri="{BB962C8B-B14F-4D97-AF65-F5344CB8AC3E}">
        <p14:creationId xmlns:p14="http://schemas.microsoft.com/office/powerpoint/2010/main" val="4262450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Grounded Visual Pattern Analysis</a:t>
            </a:r>
            <a:endParaRPr lang="en-US" dirty="0"/>
          </a:p>
        </p:txBody>
      </p:sp>
      <p:sp>
        <p:nvSpPr>
          <p:cNvPr id="3" name="Content Placeholder 2"/>
          <p:cNvSpPr>
            <a:spLocks noGrp="1"/>
          </p:cNvSpPr>
          <p:nvPr>
            <p:ph idx="1"/>
          </p:nvPr>
        </p:nvSpPr>
        <p:spPr>
          <a:xfrm>
            <a:off x="764440" y="2243619"/>
            <a:ext cx="6201136" cy="3549404"/>
          </a:xfrm>
        </p:spPr>
        <p:txBody>
          <a:bodyPr/>
          <a:lstStyle/>
          <a:p>
            <a:pPr marL="457200" indent="-457200">
              <a:buFont typeface="+mj-lt"/>
              <a:buAutoNum type="arabicPeriod"/>
            </a:pPr>
            <a:r>
              <a:rPr lang="en-US" dirty="0" smtClean="0"/>
              <a:t>Dialogic analysis</a:t>
            </a:r>
          </a:p>
          <a:p>
            <a:pPr marL="457200" indent="-457200">
              <a:buFont typeface="+mj-lt"/>
              <a:buAutoNum type="arabicPeriod"/>
            </a:pPr>
            <a:r>
              <a:rPr lang="en-US" dirty="0" smtClean="0"/>
              <a:t>Grouping into image-sets</a:t>
            </a:r>
          </a:p>
          <a:p>
            <a:pPr marL="457200" indent="-457200">
              <a:buFont typeface="+mj-lt"/>
              <a:buAutoNum type="arabicPeriod"/>
            </a:pPr>
            <a:r>
              <a:rPr lang="en-US" dirty="0" smtClean="0"/>
              <a:t>Ordering</a:t>
            </a:r>
          </a:p>
          <a:p>
            <a:pPr marL="457200" indent="-457200">
              <a:buFont typeface="+mj-lt"/>
              <a:buAutoNum type="arabicPeriod"/>
            </a:pPr>
            <a:r>
              <a:rPr lang="en-US" dirty="0" smtClean="0"/>
              <a:t>Structured viewing:</a:t>
            </a:r>
          </a:p>
          <a:p>
            <a:pPr lvl="2"/>
            <a:r>
              <a:rPr lang="en-US" dirty="0" smtClean="0"/>
              <a:t>symbolic</a:t>
            </a:r>
          </a:p>
          <a:p>
            <a:pPr lvl="2"/>
            <a:r>
              <a:rPr lang="en-US" dirty="0" smtClean="0"/>
              <a:t>compositional</a:t>
            </a:r>
          </a:p>
          <a:p>
            <a:pPr marL="457200" indent="-457200">
              <a:buFont typeface="+mj-lt"/>
              <a:buAutoNum type="arabicPeriod"/>
            </a:pPr>
            <a:r>
              <a:rPr lang="en-US" dirty="0" err="1" smtClean="0"/>
              <a:t>Theorising</a:t>
            </a:r>
            <a:endParaRPr lang="en-US" dirty="0"/>
          </a:p>
        </p:txBody>
      </p:sp>
      <p:sp>
        <p:nvSpPr>
          <p:cNvPr id="4" name="TextBox 3"/>
          <p:cNvSpPr txBox="1"/>
          <p:nvPr/>
        </p:nvSpPr>
        <p:spPr>
          <a:xfrm>
            <a:off x="7262184" y="914400"/>
            <a:ext cx="1553540" cy="461665"/>
          </a:xfrm>
          <a:prstGeom prst="rect">
            <a:avLst/>
          </a:prstGeom>
          <a:noFill/>
        </p:spPr>
        <p:txBody>
          <a:bodyPr wrap="square" rtlCol="0">
            <a:spAutoFit/>
          </a:bodyPr>
          <a:lstStyle/>
          <a:p>
            <a:pPr algn="ctr"/>
            <a:r>
              <a:rPr lang="en-US" sz="2400" dirty="0" smtClean="0">
                <a:solidFill>
                  <a:srgbClr val="FFFFFF"/>
                </a:solidFill>
              </a:rPr>
              <a:t>GVPA</a:t>
            </a:r>
            <a:endParaRPr lang="en-US" sz="2400" dirty="0">
              <a:solidFill>
                <a:srgbClr val="FFFFFF"/>
              </a:solidFill>
            </a:endParaRPr>
          </a:p>
        </p:txBody>
      </p:sp>
    </p:spTree>
    <p:extLst>
      <p:ext uri="{BB962C8B-B14F-4D97-AF65-F5344CB8AC3E}">
        <p14:creationId xmlns:p14="http://schemas.microsoft.com/office/powerpoint/2010/main" val="38130097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4:</a:t>
            </a:r>
            <a:endParaRPr lang="en-US" dirty="0"/>
          </a:p>
        </p:txBody>
      </p:sp>
      <p:sp>
        <p:nvSpPr>
          <p:cNvPr id="3" name="Content Placeholder 2"/>
          <p:cNvSpPr>
            <a:spLocks noGrp="1"/>
          </p:cNvSpPr>
          <p:nvPr>
            <p:ph sz="quarter" idx="1"/>
          </p:nvPr>
        </p:nvSpPr>
        <p:spPr>
          <a:xfrm>
            <a:off x="612648" y="2342390"/>
            <a:ext cx="8153400" cy="3753609"/>
          </a:xfrm>
        </p:spPr>
        <p:txBody>
          <a:bodyPr/>
          <a:lstStyle/>
          <a:p>
            <a:r>
              <a:rPr lang="en-US" dirty="0" smtClean="0"/>
              <a:t>Using the </a:t>
            </a:r>
            <a:r>
              <a:rPr lang="en-US" dirty="0" err="1" smtClean="0"/>
              <a:t>blu-tac</a:t>
            </a:r>
            <a:r>
              <a:rPr lang="en-US" dirty="0" smtClean="0"/>
              <a:t>, stick your photos up on the classroom wall so they make one big montage.</a:t>
            </a:r>
          </a:p>
          <a:p>
            <a:endParaRPr lang="en-US" dirty="0" smtClean="0"/>
          </a:p>
          <a:p>
            <a:r>
              <a:rPr lang="en-US" dirty="0" smtClean="0"/>
              <a:t>Now stand back and look at them all! </a:t>
            </a:r>
          </a:p>
          <a:p>
            <a:r>
              <a:rPr lang="en-US" dirty="0" smtClean="0"/>
              <a:t>Refer to the slide on ‘structured viewing’ and offer your thoughts…</a:t>
            </a:r>
            <a:endParaRPr lang="en-US" dirty="0"/>
          </a:p>
          <a:p>
            <a:pPr marL="0" indent="0">
              <a:buNone/>
            </a:pPr>
            <a:endParaRPr lang="en-US" dirty="0"/>
          </a:p>
        </p:txBody>
      </p:sp>
    </p:spTree>
    <p:extLst>
      <p:ext uri="{BB962C8B-B14F-4D97-AF65-F5344CB8AC3E}">
        <p14:creationId xmlns:p14="http://schemas.microsoft.com/office/powerpoint/2010/main" val="28604046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Grounded Visual Pattern Analysis (GVPA)</a:t>
            </a:r>
            <a:endParaRPr lang="en-US" sz="3600" dirty="0"/>
          </a:p>
        </p:txBody>
      </p:sp>
      <p:sp>
        <p:nvSpPr>
          <p:cNvPr id="3" name="Content Placeholder 2"/>
          <p:cNvSpPr>
            <a:spLocks noGrp="1"/>
          </p:cNvSpPr>
          <p:nvPr>
            <p:ph idx="1"/>
          </p:nvPr>
        </p:nvSpPr>
        <p:spPr>
          <a:xfrm>
            <a:off x="764439" y="2181155"/>
            <a:ext cx="7311501" cy="3549404"/>
          </a:xfrm>
        </p:spPr>
        <p:txBody>
          <a:bodyPr>
            <a:normAutofit fontScale="92500"/>
          </a:bodyPr>
          <a:lstStyle/>
          <a:p>
            <a:pPr marL="0" indent="0">
              <a:lnSpc>
                <a:spcPct val="110000"/>
              </a:lnSpc>
              <a:buNone/>
            </a:pPr>
            <a:r>
              <a:rPr lang="en-US" dirty="0" smtClean="0"/>
              <a:t>Structured viewing (Step 4):</a:t>
            </a:r>
          </a:p>
          <a:p>
            <a:pPr lvl="2">
              <a:lnSpc>
                <a:spcPct val="110000"/>
              </a:lnSpc>
            </a:pPr>
            <a:r>
              <a:rPr lang="en-US" dirty="0" smtClean="0"/>
              <a:t>Symbolic</a:t>
            </a:r>
          </a:p>
          <a:p>
            <a:pPr marL="685800" lvl="2" indent="0">
              <a:lnSpc>
                <a:spcPct val="110000"/>
              </a:lnSpc>
              <a:buNone/>
            </a:pPr>
            <a:r>
              <a:rPr lang="en-US" i="1" dirty="0" smtClean="0"/>
              <a:t>What </a:t>
            </a:r>
            <a:r>
              <a:rPr lang="en-US" i="1" dirty="0"/>
              <a:t>are the material objects and spaces that photographer(s) have used to communicate the dialogic meaning?</a:t>
            </a:r>
          </a:p>
          <a:p>
            <a:pPr lvl="2">
              <a:lnSpc>
                <a:spcPct val="110000"/>
              </a:lnSpc>
            </a:pPr>
            <a:r>
              <a:rPr lang="en-US" dirty="0" smtClean="0"/>
              <a:t>Compositional</a:t>
            </a:r>
          </a:p>
          <a:p>
            <a:pPr marL="685800" lvl="2" indent="0">
              <a:lnSpc>
                <a:spcPct val="110000"/>
              </a:lnSpc>
              <a:buNone/>
            </a:pPr>
            <a:r>
              <a:rPr lang="en-US" i="1" dirty="0"/>
              <a:t>How does the photographer situate themselves in relation to the material environment in order to communicate through it?</a:t>
            </a:r>
          </a:p>
          <a:p>
            <a:pPr lvl="2">
              <a:lnSpc>
                <a:spcPct val="110000"/>
              </a:lnSpc>
            </a:pPr>
            <a:endParaRPr lang="en-US" dirty="0" smtClean="0"/>
          </a:p>
        </p:txBody>
      </p:sp>
      <p:sp>
        <p:nvSpPr>
          <p:cNvPr id="4" name="TextBox 3"/>
          <p:cNvSpPr txBox="1"/>
          <p:nvPr/>
        </p:nvSpPr>
        <p:spPr>
          <a:xfrm>
            <a:off x="7262184" y="604121"/>
            <a:ext cx="1553540" cy="830997"/>
          </a:xfrm>
          <a:prstGeom prst="rect">
            <a:avLst/>
          </a:prstGeom>
          <a:noFill/>
        </p:spPr>
        <p:txBody>
          <a:bodyPr wrap="square" rtlCol="0">
            <a:spAutoFit/>
          </a:bodyPr>
          <a:lstStyle/>
          <a:p>
            <a:pPr algn="ctr"/>
            <a:r>
              <a:rPr lang="en-US" sz="2400" dirty="0" smtClean="0">
                <a:solidFill>
                  <a:srgbClr val="FFFFFF"/>
                </a:solidFill>
              </a:rPr>
              <a:t>Stage </a:t>
            </a:r>
          </a:p>
          <a:p>
            <a:pPr algn="ctr"/>
            <a:r>
              <a:rPr lang="en-US" sz="2400" dirty="0" smtClean="0">
                <a:solidFill>
                  <a:srgbClr val="FFFFFF"/>
                </a:solidFill>
              </a:rPr>
              <a:t>4(</a:t>
            </a:r>
            <a:r>
              <a:rPr lang="en-US" sz="2400" dirty="0" err="1" smtClean="0">
                <a:solidFill>
                  <a:srgbClr val="FFFFFF"/>
                </a:solidFill>
              </a:rPr>
              <a:t>i</a:t>
            </a:r>
            <a:r>
              <a:rPr lang="en-US" sz="2400" dirty="0" smtClean="0">
                <a:solidFill>
                  <a:srgbClr val="FFFFFF"/>
                </a:solidFill>
              </a:rPr>
              <a:t>)</a:t>
            </a:r>
            <a:endParaRPr lang="en-US" sz="2400" dirty="0">
              <a:solidFill>
                <a:srgbClr val="FFFFFF"/>
              </a:solidFill>
            </a:endParaRPr>
          </a:p>
        </p:txBody>
      </p:sp>
    </p:spTree>
    <p:extLst>
      <p:ext uri="{BB962C8B-B14F-4D97-AF65-F5344CB8AC3E}">
        <p14:creationId xmlns:p14="http://schemas.microsoft.com/office/powerpoint/2010/main" val="375341809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Grounded Visual Pattern Analysis</a:t>
            </a:r>
            <a:endParaRPr lang="en-US" dirty="0"/>
          </a:p>
        </p:txBody>
      </p:sp>
      <p:sp>
        <p:nvSpPr>
          <p:cNvPr id="3" name="Content Placeholder 2"/>
          <p:cNvSpPr>
            <a:spLocks noGrp="1"/>
          </p:cNvSpPr>
          <p:nvPr>
            <p:ph idx="1"/>
          </p:nvPr>
        </p:nvSpPr>
        <p:spPr>
          <a:xfrm>
            <a:off x="764439" y="2243619"/>
            <a:ext cx="7615717" cy="3549404"/>
          </a:xfrm>
        </p:spPr>
        <p:txBody>
          <a:bodyPr/>
          <a:lstStyle/>
          <a:p>
            <a:pPr marL="0" indent="0">
              <a:buNone/>
            </a:pPr>
            <a:r>
              <a:rPr lang="en-US" dirty="0" err="1" smtClean="0"/>
              <a:t>Theorising</a:t>
            </a:r>
            <a:r>
              <a:rPr lang="en-US" dirty="0" smtClean="0"/>
              <a:t> (step 5)</a:t>
            </a:r>
          </a:p>
          <a:p>
            <a:pPr marL="0" indent="0">
              <a:buNone/>
            </a:pPr>
            <a:endParaRPr lang="en-US" dirty="0"/>
          </a:p>
          <a:p>
            <a:pPr marL="0" indent="0">
              <a:buNone/>
            </a:pPr>
            <a:r>
              <a:rPr lang="en-US" dirty="0" smtClean="0">
                <a:solidFill>
                  <a:srgbClr val="FF0000"/>
                </a:solidFill>
              </a:rPr>
              <a:t>What does the </a:t>
            </a:r>
            <a:r>
              <a:rPr lang="en-US" i="1" dirty="0" smtClean="0">
                <a:solidFill>
                  <a:srgbClr val="FF0000"/>
                </a:solidFill>
              </a:rPr>
              <a:t>visual patterning</a:t>
            </a:r>
            <a:r>
              <a:rPr lang="en-US" dirty="0" smtClean="0">
                <a:solidFill>
                  <a:srgbClr val="FF0000"/>
                </a:solidFill>
              </a:rPr>
              <a:t> add to our understanding of the data we generated through </a:t>
            </a:r>
            <a:r>
              <a:rPr lang="en-US" smtClean="0">
                <a:solidFill>
                  <a:srgbClr val="FF0000"/>
                </a:solidFill>
              </a:rPr>
              <a:t>the photo-interviews</a:t>
            </a:r>
            <a:r>
              <a:rPr lang="en-US" dirty="0" smtClean="0">
                <a:solidFill>
                  <a:srgbClr val="FF0000"/>
                </a:solidFill>
              </a:rPr>
              <a:t>?</a:t>
            </a:r>
            <a:endParaRPr lang="en-US" dirty="0">
              <a:solidFill>
                <a:srgbClr val="FF0000"/>
              </a:solidFill>
            </a:endParaRPr>
          </a:p>
        </p:txBody>
      </p:sp>
      <p:sp>
        <p:nvSpPr>
          <p:cNvPr id="4" name="TextBox 3"/>
          <p:cNvSpPr txBox="1"/>
          <p:nvPr/>
        </p:nvSpPr>
        <p:spPr>
          <a:xfrm>
            <a:off x="7262184" y="914400"/>
            <a:ext cx="1553540" cy="461665"/>
          </a:xfrm>
          <a:prstGeom prst="rect">
            <a:avLst/>
          </a:prstGeom>
          <a:noFill/>
        </p:spPr>
        <p:txBody>
          <a:bodyPr wrap="square" rtlCol="0">
            <a:spAutoFit/>
          </a:bodyPr>
          <a:lstStyle/>
          <a:p>
            <a:pPr algn="ctr"/>
            <a:r>
              <a:rPr lang="en-US" sz="2400" dirty="0" smtClean="0">
                <a:solidFill>
                  <a:srgbClr val="FFFFFF"/>
                </a:solidFill>
              </a:rPr>
              <a:t>GVPA</a:t>
            </a:r>
            <a:endParaRPr lang="en-US" sz="2400" dirty="0">
              <a:solidFill>
                <a:srgbClr val="FFFFFF"/>
              </a:solidFill>
            </a:endParaRPr>
          </a:p>
        </p:txBody>
      </p:sp>
    </p:spTree>
    <p:extLst>
      <p:ext uri="{BB962C8B-B14F-4D97-AF65-F5344CB8AC3E}">
        <p14:creationId xmlns:p14="http://schemas.microsoft.com/office/powerpoint/2010/main" val="14221682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starting points:</a:t>
            </a:r>
            <a:endParaRPr lang="en-US" dirty="0"/>
          </a:p>
        </p:txBody>
      </p:sp>
      <p:sp>
        <p:nvSpPr>
          <p:cNvPr id="3" name="Content Placeholder 2"/>
          <p:cNvSpPr>
            <a:spLocks noGrp="1"/>
          </p:cNvSpPr>
          <p:nvPr>
            <p:ph sz="quarter" idx="1"/>
          </p:nvPr>
        </p:nvSpPr>
        <p:spPr/>
        <p:txBody>
          <a:bodyPr>
            <a:normAutofit/>
          </a:bodyPr>
          <a:lstStyle/>
          <a:p>
            <a:r>
              <a:rPr lang="en-US" dirty="0" smtClean="0"/>
              <a:t>Photographs are assumed as ‘evidence’ in western culture </a:t>
            </a:r>
            <a:r>
              <a:rPr lang="en-US" sz="2400" dirty="0" smtClean="0"/>
              <a:t>(‘the realist tale’ Harper 2002)</a:t>
            </a:r>
          </a:p>
          <a:p>
            <a:r>
              <a:rPr lang="en-US" dirty="0" smtClean="0"/>
              <a:t>Images are </a:t>
            </a:r>
            <a:r>
              <a:rPr lang="en-US" dirty="0" err="1" smtClean="0"/>
              <a:t>polysemic</a:t>
            </a:r>
            <a:r>
              <a:rPr lang="en-US" dirty="0" smtClean="0"/>
              <a:t> (multi-interpretations, multiple meanings)</a:t>
            </a:r>
          </a:p>
          <a:p>
            <a:r>
              <a:rPr lang="en-US" dirty="0" smtClean="0"/>
              <a:t>Visual cultures/ assumptions revealed in conscious and unconscious framing, composition </a:t>
            </a:r>
            <a:r>
              <a:rPr lang="en-US" dirty="0" err="1" smtClean="0"/>
              <a:t>etc</a:t>
            </a:r>
            <a:endParaRPr lang="en-US" dirty="0" smtClean="0"/>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7681514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T0000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855" y="805281"/>
            <a:ext cx="5588145" cy="56253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ounded Rectangle 4"/>
          <p:cNvSpPr/>
          <p:nvPr/>
        </p:nvSpPr>
        <p:spPr>
          <a:xfrm>
            <a:off x="1269855" y="1270096"/>
            <a:ext cx="2040096" cy="2019662"/>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20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T00010.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850900"/>
            <a:ext cx="4572000" cy="5143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2"/>
          <p:cNvSpPr/>
          <p:nvPr/>
        </p:nvSpPr>
        <p:spPr>
          <a:xfrm>
            <a:off x="3726297" y="1811449"/>
            <a:ext cx="2498076" cy="143666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176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T0001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1200"/>
            <a:ext cx="4572000" cy="5417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2"/>
          <p:cNvSpPr/>
          <p:nvPr/>
        </p:nvSpPr>
        <p:spPr>
          <a:xfrm>
            <a:off x="2286000" y="3976859"/>
            <a:ext cx="4572000" cy="37478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3170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starting points:</a:t>
            </a:r>
            <a:endParaRPr lang="en-US" dirty="0"/>
          </a:p>
        </p:txBody>
      </p:sp>
      <p:sp>
        <p:nvSpPr>
          <p:cNvPr id="3" name="Content Placeholder 2"/>
          <p:cNvSpPr>
            <a:spLocks noGrp="1"/>
          </p:cNvSpPr>
          <p:nvPr>
            <p:ph sz="quarter" idx="1"/>
          </p:nvPr>
        </p:nvSpPr>
        <p:spPr/>
        <p:txBody>
          <a:bodyPr>
            <a:normAutofit/>
          </a:bodyPr>
          <a:lstStyle/>
          <a:p>
            <a:r>
              <a:rPr lang="en-US" dirty="0" smtClean="0">
                <a:solidFill>
                  <a:schemeClr val="bg1">
                    <a:lumMod val="50000"/>
                  </a:schemeClr>
                </a:solidFill>
              </a:rPr>
              <a:t>Photographs are assumed as ‘evidence’ in western culture </a:t>
            </a:r>
            <a:r>
              <a:rPr lang="en-US" sz="2400" dirty="0" smtClean="0">
                <a:solidFill>
                  <a:schemeClr val="bg1">
                    <a:lumMod val="50000"/>
                  </a:schemeClr>
                </a:solidFill>
              </a:rPr>
              <a:t>(‘the realist tale’ Harper 2002)</a:t>
            </a:r>
          </a:p>
          <a:p>
            <a:r>
              <a:rPr lang="en-US" dirty="0" smtClean="0">
                <a:solidFill>
                  <a:schemeClr val="bg1">
                    <a:lumMod val="50000"/>
                  </a:schemeClr>
                </a:solidFill>
              </a:rPr>
              <a:t>Images are </a:t>
            </a:r>
            <a:r>
              <a:rPr lang="en-US" dirty="0" err="1" smtClean="0">
                <a:solidFill>
                  <a:schemeClr val="bg1">
                    <a:lumMod val="50000"/>
                  </a:schemeClr>
                </a:solidFill>
              </a:rPr>
              <a:t>polysemic</a:t>
            </a:r>
            <a:r>
              <a:rPr lang="en-US" dirty="0" smtClean="0">
                <a:solidFill>
                  <a:schemeClr val="bg1">
                    <a:lumMod val="50000"/>
                  </a:schemeClr>
                </a:solidFill>
              </a:rPr>
              <a:t> (multi-interpretations, multiple meanings)</a:t>
            </a:r>
          </a:p>
          <a:p>
            <a:r>
              <a:rPr lang="en-US" dirty="0" smtClean="0">
                <a:solidFill>
                  <a:schemeClr val="bg1">
                    <a:lumMod val="50000"/>
                  </a:schemeClr>
                </a:solidFill>
              </a:rPr>
              <a:t>Visual cultures/ assumptions revealed in conscious and unconscious framing, composition </a:t>
            </a:r>
            <a:r>
              <a:rPr lang="en-US" dirty="0" err="1" smtClean="0">
                <a:solidFill>
                  <a:schemeClr val="bg1">
                    <a:lumMod val="50000"/>
                  </a:schemeClr>
                </a:solidFill>
              </a:rPr>
              <a:t>etc</a:t>
            </a:r>
            <a:endParaRPr lang="en-US" dirty="0" smtClean="0">
              <a:solidFill>
                <a:schemeClr val="bg1">
                  <a:lumMod val="50000"/>
                </a:schemeClr>
              </a:solidFill>
            </a:endParaRPr>
          </a:p>
          <a:p>
            <a:r>
              <a:rPr lang="en-US" dirty="0" smtClean="0"/>
              <a:t>Democracy of photography</a:t>
            </a:r>
          </a:p>
          <a:p>
            <a:r>
              <a:rPr lang="en-US" dirty="0"/>
              <a:t>We ‘orient’ ourselves towards objects/ images </a:t>
            </a:r>
            <a:r>
              <a:rPr lang="en-US" sz="2400" dirty="0"/>
              <a:t>(e.g., </a:t>
            </a:r>
            <a:r>
              <a:rPr lang="en-US" sz="2400" dirty="0" err="1"/>
              <a:t>Ziller</a:t>
            </a:r>
            <a:r>
              <a:rPr lang="en-US" sz="2400" dirty="0"/>
              <a:t> 1990, Elkins 1996)</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7967631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DSC000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10430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Median.thmx</Template>
  <TotalTime>38</TotalTime>
  <Words>1334</Words>
  <Application>Microsoft Macintosh PowerPoint</Application>
  <PresentationFormat>On-screen Show (4:3)</PresentationFormat>
  <Paragraphs>169</Paragraphs>
  <Slides>34</Slides>
  <Notes>7</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Median</vt:lpstr>
      <vt:lpstr> REFLEXIVE PHOTOGRAPHY AND VISUAL METHODS </vt:lpstr>
      <vt:lpstr>Activity part 1:</vt:lpstr>
      <vt:lpstr>Basic methodology</vt:lpstr>
      <vt:lpstr>Some starting points:</vt:lpstr>
      <vt:lpstr>PowerPoint Presentation</vt:lpstr>
      <vt:lpstr>PowerPoint Presentation</vt:lpstr>
      <vt:lpstr>PowerPoint Presentation</vt:lpstr>
      <vt:lpstr>Some starting points:</vt:lpstr>
      <vt:lpstr>PowerPoint Presentation</vt:lpstr>
      <vt:lpstr>…knowingly or unknowingly, intentionally or unintentionally, we regard our possessions as parts of ourselves.    </vt:lpstr>
      <vt:lpstr>PowerPoint Presentation</vt:lpstr>
      <vt:lpstr>…employees must decide which aspects of the self belong to the domain of work and which belong elsewhere. in these ongoing negotiations self may be extended, but it may also be retracted and hidden. furthermore, although possessions can serve to stabilize the self, they also facilitate shifting among various self-aspects in response to workplace events.  </vt:lpstr>
      <vt:lpstr>PowerPoint Presentation</vt:lpstr>
      <vt:lpstr>…objects look back, and their incoming gaze tells me who I am. our sense of self is like a television station always going out of focus, and we tune and clarify ourselves by seeing. everything from our wives and husbands, to our shoes and grass in the park looks back and tells us who we are  </vt:lpstr>
      <vt:lpstr>PowerPoint Presentation</vt:lpstr>
      <vt:lpstr>PowerPoint Presentation</vt:lpstr>
      <vt:lpstr>…rather than accepting that meanings are fundamentally separate from their material manifestations (signifier v. signified, word v. referent, etc.) the aim is to explore the consequences of an apparently counter-intuitive possibility: that things might be treated as sui generis meanings…. for in the image put forward, meanings are not ‘carried’ by things but are identical to them.   </vt:lpstr>
      <vt:lpstr>PowerPoint Presentation</vt:lpstr>
      <vt:lpstr>Activity part 2:</vt:lpstr>
      <vt:lpstr>Photography as visual research practice</vt:lpstr>
      <vt:lpstr>PowerPoint Presentation</vt:lpstr>
      <vt:lpstr>PowerPoint Presentation</vt:lpstr>
      <vt:lpstr>Types of visual research</vt:lpstr>
      <vt:lpstr>Photography’s heritage as a research method</vt:lpstr>
      <vt:lpstr>Activity 3:</vt:lpstr>
      <vt:lpstr>5 summary themes:</vt:lpstr>
      <vt:lpstr>PowerPoint Presentation</vt:lpstr>
      <vt:lpstr>Thinking about analysis:</vt:lpstr>
      <vt:lpstr>An archaeological approach  to the visual in research</vt:lpstr>
      <vt:lpstr>An ethical commitment to participant ‘voice’</vt:lpstr>
      <vt:lpstr>Grounded Visual Pattern Analysis</vt:lpstr>
      <vt:lpstr>Activity 4:</vt:lpstr>
      <vt:lpstr>Grounded Visual Pattern Analysis (GVPA)</vt:lpstr>
      <vt:lpstr>Grounded Visual Pattern Analysis</vt:lpstr>
    </vt:vector>
  </TitlesOfParts>
  <Company>University of Essex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REFLEXIVE PHOTOGRAPHY AND VISUAL METHODS </dc:title>
  <dc:creator>Samantha Warren</dc:creator>
  <cp:lastModifiedBy>Samantha Warren</cp:lastModifiedBy>
  <cp:revision>15</cp:revision>
  <dcterms:created xsi:type="dcterms:W3CDTF">2017-01-17T15:46:44Z</dcterms:created>
  <dcterms:modified xsi:type="dcterms:W3CDTF">2017-01-18T14:18:09Z</dcterms:modified>
</cp:coreProperties>
</file>